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671" r:id="rId2"/>
    <p:sldId id="727" r:id="rId3"/>
    <p:sldId id="724" r:id="rId4"/>
    <p:sldId id="749" r:id="rId5"/>
    <p:sldId id="777" r:id="rId6"/>
    <p:sldId id="751" r:id="rId7"/>
    <p:sldId id="775" r:id="rId8"/>
    <p:sldId id="782" r:id="rId9"/>
    <p:sldId id="748" r:id="rId10"/>
    <p:sldId id="750" r:id="rId11"/>
    <p:sldId id="721" r:id="rId12"/>
    <p:sldId id="674" r:id="rId13"/>
    <p:sldId id="661" r:id="rId14"/>
    <p:sldId id="758" r:id="rId15"/>
    <p:sldId id="759" r:id="rId16"/>
    <p:sldId id="681" r:id="rId17"/>
    <p:sldId id="783" r:id="rId18"/>
    <p:sldId id="682" r:id="rId19"/>
    <p:sldId id="761" r:id="rId20"/>
    <p:sldId id="762" r:id="rId21"/>
    <p:sldId id="765" r:id="rId22"/>
    <p:sldId id="771" r:id="rId23"/>
    <p:sldId id="781" r:id="rId24"/>
    <p:sldId id="776" r:id="rId25"/>
    <p:sldId id="774" r:id="rId26"/>
    <p:sldId id="701" r:id="rId27"/>
    <p:sldId id="723" r:id="rId28"/>
    <p:sldId id="700" r:id="rId29"/>
    <p:sldId id="707" r:id="rId30"/>
    <p:sldId id="703" r:id="rId31"/>
    <p:sldId id="764" r:id="rId32"/>
    <p:sldId id="709" r:id="rId33"/>
    <p:sldId id="745" r:id="rId34"/>
    <p:sldId id="780" r:id="rId35"/>
    <p:sldId id="779" r:id="rId36"/>
    <p:sldId id="739" r:id="rId37"/>
    <p:sldId id="714" r:id="rId38"/>
    <p:sldId id="763" r:id="rId39"/>
    <p:sldId id="656" r:id="rId40"/>
    <p:sldId id="687" r:id="rId41"/>
    <p:sldId id="785" r:id="rId42"/>
    <p:sldId id="784" r:id="rId43"/>
    <p:sldId id="719" r:id="rId44"/>
    <p:sldId id="672" r:id="rId4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Soares" initials="TS" lastIdx="1" clrIdx="0">
    <p:extLst>
      <p:ext uri="{19B8F6BF-5375-455C-9EA6-DF929625EA0E}">
        <p15:presenceInfo xmlns:p15="http://schemas.microsoft.com/office/powerpoint/2012/main" userId="S-1-5-21-4157590454-2742802829-3641031838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6600"/>
    <a:srgbClr val="00CC66"/>
    <a:srgbClr val="66FF99"/>
    <a:srgbClr val="CCFFCC"/>
    <a:srgbClr val="66CCFF"/>
    <a:srgbClr val="66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321" autoAdjust="0"/>
  </p:normalViewPr>
  <p:slideViewPr>
    <p:cSldViewPr>
      <p:cViewPr varScale="1">
        <p:scale>
          <a:sx n="96" d="100"/>
          <a:sy n="96" d="100"/>
        </p:scale>
        <p:origin x="1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342" y="-76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8" tIns="46024" rIns="92048" bIns="46024" numCol="1" anchor="t" anchorCtr="0" compatLnSpc="1">
            <a:prstTxWarp prst="textNoShape">
              <a:avLst/>
            </a:prstTxWarp>
          </a:bodyPr>
          <a:lstStyle>
            <a:lvl1pPr algn="l" defTabSz="921071" eaLnBrk="0" hangingPunct="0">
              <a:defRPr kumimoji="0" sz="1200" b="0"/>
            </a:lvl1pPr>
          </a:lstStyle>
          <a:p>
            <a:pPr>
              <a:defRPr/>
            </a:pPr>
            <a:r>
              <a:rPr lang="de-DE"/>
              <a:t>Landesverband der Musikschulen Baden-Württemberg.de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8" tIns="46024" rIns="92048" bIns="46024" numCol="1" anchor="t" anchorCtr="0" compatLnSpc="1">
            <a:prstTxWarp prst="textNoShape">
              <a:avLst/>
            </a:prstTxWarp>
          </a:bodyPr>
          <a:lstStyle>
            <a:lvl1pPr algn="r" defTabSz="921071" eaLnBrk="0" hangingPunct="0">
              <a:defRPr kumimoji="0" sz="1200" b="0"/>
            </a:lvl1pPr>
          </a:lstStyle>
          <a:p>
            <a:pPr>
              <a:defRPr/>
            </a:pPr>
            <a:fld id="{DE0D42A2-6784-4B31-90FD-3072EB93660A}" type="datetime1">
              <a:rPr lang="de-DE"/>
              <a:pPr>
                <a:defRPr/>
              </a:pPr>
              <a:t>15.10.2025</a:t>
            </a:fld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8" tIns="46024" rIns="92048" bIns="46024" numCol="1" anchor="b" anchorCtr="0" compatLnSpc="1">
            <a:prstTxWarp prst="textNoShape">
              <a:avLst/>
            </a:prstTxWarp>
          </a:bodyPr>
          <a:lstStyle>
            <a:lvl1pPr algn="l" defTabSz="921071" eaLnBrk="0" hangingPunct="0">
              <a:defRPr kumimoji="0" sz="1200" b="0"/>
            </a:lvl1pPr>
          </a:lstStyle>
          <a:p>
            <a:pPr>
              <a:defRPr/>
            </a:pPr>
            <a:r>
              <a:rPr lang="de-DE"/>
              <a:t>Mitgliederversammlung 2006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8" tIns="46024" rIns="92048" bIns="46024" numCol="1" anchor="b" anchorCtr="0" compatLnSpc="1">
            <a:prstTxWarp prst="textNoShape">
              <a:avLst/>
            </a:prstTxWarp>
          </a:bodyPr>
          <a:lstStyle>
            <a:lvl1pPr algn="r" defTabSz="920750">
              <a:defRPr kumimoji="0" sz="1200" b="0"/>
            </a:lvl1pPr>
          </a:lstStyle>
          <a:p>
            <a:fld id="{F076F25D-85FC-495D-81DD-A923D92DD3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874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8" tIns="46024" rIns="92048" bIns="46024" numCol="1" anchor="t" anchorCtr="0" compatLnSpc="1">
            <a:prstTxWarp prst="textNoShape">
              <a:avLst/>
            </a:prstTxWarp>
          </a:bodyPr>
          <a:lstStyle>
            <a:lvl1pPr algn="l" defTabSz="921071" eaLnBrk="0" hangingPunct="0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8" tIns="46024" rIns="92048" bIns="46024" numCol="1" anchor="t" anchorCtr="0" compatLnSpc="1">
            <a:prstTxWarp prst="textNoShape">
              <a:avLst/>
            </a:prstTxWarp>
          </a:bodyPr>
          <a:lstStyle>
            <a:lvl1pPr algn="r" defTabSz="921071" eaLnBrk="0" hangingPunct="0">
              <a:defRPr sz="1200" b="0"/>
            </a:lvl1pPr>
          </a:lstStyle>
          <a:p>
            <a:pPr>
              <a:defRPr/>
            </a:pPr>
            <a:fld id="{D7693B1A-E41E-4CD0-A827-CACED53E2052}" type="datetime1">
              <a:rPr lang="de-DE"/>
              <a:pPr>
                <a:defRPr/>
              </a:pPr>
              <a:t>15.10.2025</a:t>
            </a:fld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8" tIns="46024" rIns="92048" bIns="46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8" tIns="46024" rIns="92048" bIns="46024" numCol="1" anchor="b" anchorCtr="0" compatLnSpc="1">
            <a:prstTxWarp prst="textNoShape">
              <a:avLst/>
            </a:prstTxWarp>
          </a:bodyPr>
          <a:lstStyle>
            <a:lvl1pPr algn="l" defTabSz="921071" eaLnBrk="0" hangingPunct="0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8" tIns="46024" rIns="92048" bIns="4602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fld id="{B60E38D0-0A2D-4B3B-8CBD-C5324E96B2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4298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3012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2DDE3E-042A-4A8A-B725-0F79F4E2ABF4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3013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994B38A-4CEC-4271-8071-EA0959235A42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4036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BE4B5FC-D379-45F6-B0E5-AEF955467384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4037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6B51D4D-4D22-4ED6-99C1-D84CA2FB6696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11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3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5060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3293C9D-2DC9-4455-9DD2-EB26F802FBA3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5061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3E4AAB5-3003-4B1D-B766-0145696632A3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3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6084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41059FF-FBDD-475E-985F-B044CAA9C0B9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6085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22214BA-F401-4B3F-801B-92CDCE6FDD4C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27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2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7108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C962790-334F-40BB-954E-0D22A4363F7F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7109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2062A8E-0A18-46D5-8C92-0B1547C6A4A8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28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5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9156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82CF961-75D5-4909-9973-7C48A5E84192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49157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ECA9806-E8AE-4CE2-97F7-987EFC146E97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43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6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0180" name="Datumsplatzhalter 3"/>
          <p:cNvSpPr txBox="1">
            <a:spLocks noGrp="1"/>
          </p:cNvSpPr>
          <p:nvPr/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0F54113-065F-4F89-B2E2-5C6C6AB60848}" type="datetime1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15.10.2025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50181" name="Foliennummernplatzhalter 4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8" tIns="46024" rIns="92048" bIns="46024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6747DF4-A05B-462C-BD24-26B95176A334}" type="slidenum">
              <a:rPr lang="de-DE" altLang="de-DE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44</a:t>
            </a:fld>
            <a:endParaRPr lang="de-DE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7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8F37F-0625-4651-99A5-641E0FA1F1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845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02459-AFF8-4A54-A466-97582DC997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0897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6E8CC-B5CA-4F2F-B191-6A4D84F948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46722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9A66-D009-40FB-819D-FD09A930FE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64959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F05FC-9BE0-4D7C-9841-158937EE42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73438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13F30-51D9-4C60-9BB2-718627BB26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91601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F994A-C085-4D12-96A4-D26F137D4C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5350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F63DF2A-BB3F-4D61-A6FE-9DABAEED457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29" name="Grafik 6" descr="Logo SBS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60350"/>
            <a:ext cx="248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ussdiagramm: Prozess 7"/>
          <p:cNvSpPr/>
          <p:nvPr userDrawn="1"/>
        </p:nvSpPr>
        <p:spPr>
          <a:xfrm>
            <a:off x="0" y="1196752"/>
            <a:ext cx="9144000" cy="144016"/>
          </a:xfrm>
          <a:prstGeom prst="flowChartProcess">
            <a:avLst/>
          </a:prstGeom>
          <a:gradFill>
            <a:gsLst>
              <a:gs pos="79000">
                <a:srgbClr val="008000"/>
              </a:gs>
              <a:gs pos="79000">
                <a:srgbClr val="99CC00"/>
              </a:gs>
              <a:gs pos="79000">
                <a:srgbClr val="99CC00"/>
              </a:gs>
              <a:gs pos="79000">
                <a:srgbClr val="99CC00"/>
              </a:gs>
              <a:gs pos="79000">
                <a:srgbClr val="99CC00"/>
              </a:gs>
              <a:gs pos="79000">
                <a:srgbClr val="99CC00"/>
              </a:gs>
              <a:gs pos="79000">
                <a:srgbClr val="99CC00"/>
              </a:gs>
              <a:gs pos="79000">
                <a:srgbClr val="669900"/>
              </a:gs>
              <a:gs pos="79000">
                <a:srgbClr val="FF0000">
                  <a:alpha val="22000"/>
                </a:srgbClr>
              </a:gs>
              <a:gs pos="79000">
                <a:srgbClr val="99CC00"/>
              </a:gs>
            </a:gsLst>
            <a:lin ang="0" scaled="1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m.baden-wuerttemberg.de/fileadmin/redaktion/m-km/intern/PDF/Dateien/Fr%C3%BChkindliche_Bildung/2025-07-14-Orientierungsplan_f%C3%BCr_Bildung_und_Erziehung_in_baden-w%C3%BCrttembergischen_Kin-dertageseinrichtungen_und_Kindertagespflege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ge-sbs.de/programm/rahmenplan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-sbs.de/foerderung/bildungskooperationen/" TargetMode="External"/><Relationship Id="rId2" Type="http://schemas.openxmlformats.org/officeDocument/2006/relationships/hyperlink" Target="https://www.l-bank.de/produkte/finanzhilfen/kolibr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rge-sbs.de/formulare-und-arbeitshilfen/arbeitshilfen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ge-sbs.de/kontakt/sbs-forum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desrecht-bw.de/jportal/?quelle=jlink&amp;query=KiTaG+BW+%C2%A7+7&amp;psml=bsbawueprod.psml&amp;max=tru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rge-sbs.de/fortbildung-sbs/ziele-und-inhalt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rge-sbs.de/formulare-und-arbeitshilfen/veroeffentlichung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684213" y="2205038"/>
            <a:ext cx="77724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4100" b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100" b="1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Untertitel 4"/>
          <p:cNvSpPr>
            <a:spLocks noGrp="1"/>
          </p:cNvSpPr>
          <p:nvPr>
            <p:ph type="subTitle" idx="4294967295"/>
          </p:nvPr>
        </p:nvSpPr>
        <p:spPr bwMode="auto">
          <a:xfrm>
            <a:off x="323850" y="1628800"/>
            <a:ext cx="8568630" cy="46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de-DE" altLang="de-DE" sz="1000" dirty="0"/>
              <a:t>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de-DE" altLang="de-DE" sz="3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„SINGEN-BEWEGEN-SPRECHEN“</a:t>
            </a:r>
            <a:endParaRPr lang="de-DE" altLang="de-DE" sz="26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de-DE" altLang="de-DE" sz="2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musikalisches Bildungsangebot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de-DE" altLang="de-DE" sz="2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Sprachförderung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de-DE" altLang="de-DE" sz="26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11.10.2025, </a:t>
            </a:r>
            <a:r>
              <a:rPr lang="de-DE" altLang="de-DE" sz="2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„Einführung in SBS“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endParaRPr lang="de-DE" altLang="de-DE" sz="22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de-DE" altLang="de-DE" sz="2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Tanya Soares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de-DE" altLang="de-DE" sz="2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Referentin ARGE SBS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endParaRPr lang="de-DE" altLang="de-DE" sz="30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endParaRPr lang="de-DE" altLang="de-DE" sz="3000" dirty="0"/>
          </a:p>
        </p:txBody>
      </p:sp>
      <p:pic>
        <p:nvPicPr>
          <p:cNvPr id="3" name="Grafik 2" descr="Ein Bild, das Kleidung, Person, Schuhwerk, Menschliches Gesicht enthält.&#10;&#10;Automatisch generierte Beschreibung">
            <a:extLst>
              <a:ext uri="{FF2B5EF4-FFF2-40B4-BE49-F238E27FC236}">
                <a16:creationId xmlns:a16="http://schemas.microsoft.com/office/drawing/2014/main" id="{78E39E0A-CFE5-31B7-D2B1-44D2AD089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>
            <a:off x="1111413" y="4764488"/>
            <a:ext cx="1444363" cy="1515253"/>
          </a:xfrm>
          <a:prstGeom prst="rect">
            <a:avLst/>
          </a:prstGeom>
        </p:spPr>
      </p:pic>
      <p:pic>
        <p:nvPicPr>
          <p:cNvPr id="9" name="Grafik 8" descr="Ein Bild, das Menschliches Gesicht, Kleidung, Kleinkind, Person enthält.&#10;&#10;Automatisch generierte Beschreibung">
            <a:extLst>
              <a:ext uri="{FF2B5EF4-FFF2-40B4-BE49-F238E27FC236}">
                <a16:creationId xmlns:a16="http://schemas.microsoft.com/office/drawing/2014/main" id="{55967DF6-CC30-AC74-B9C9-76B10DC1E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40347"/>
            <a:ext cx="2251314" cy="1500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7772400" cy="647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1" lang="de-DE" altLang="de-DE" sz="2200" b="1" kern="1200" dirty="0">
                <a:solidFill>
                  <a:srgbClr val="336600"/>
                </a:solidFill>
                <a:latin typeface="Arial" panose="020B0604020202020204" pitchFamily="34" charset="0"/>
                <a:ea typeface="+mn-ea"/>
                <a:cs typeface="+mn-cs"/>
              </a:rPr>
              <a:t>2. SBS-Fortbildungstage 2024 /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114800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Sprachförderung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Vorbildfunktion  - Selbstwahrnehmung, Erwachsenenperspektive und Perspektive auf das Kind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Verknüpfung - Singen-Bewegen-Sprechen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Großgruppen und Individualisierung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Verhaltensvielfalt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Partizipation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b="1" kern="1200" dirty="0">
                <a:solidFill>
                  <a:srgbClr val="336600"/>
                </a:solidFill>
                <a:latin typeface="Arial" panose="020B0604020202020204" pitchFamily="34" charset="0"/>
              </a:rPr>
              <a:t>Fachlicher Erfahrungsaustausch 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3312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776288" y="1828800"/>
            <a:ext cx="7772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41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100" b="1" dirty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506413" y="1560513"/>
            <a:ext cx="19764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200" dirty="0">
                <a:latin typeface="Arial Black" panose="020B0A04020102020204" pitchFamily="34" charset="0"/>
              </a:rPr>
              <a:t>2007 - 2009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60375" y="3710881"/>
            <a:ext cx="8713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Landesförderprogramm „Singen-Bewegen-Sprechen“</a:t>
            </a:r>
          </a:p>
        </p:txBody>
      </p:sp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404032" y="5041892"/>
            <a:ext cx="84629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Singen-Bewegen-Sprechen“ unter dem Dach und als ein Förderweg von </a:t>
            </a:r>
            <a:r>
              <a:rPr kumimoji="0" lang="de-DE" altLang="de-DE" sz="22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SPATZ</a:t>
            </a:r>
            <a:r>
              <a:rPr kumimoji="0" lang="de-DE" altLang="de-DE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rachförderung in </a:t>
            </a:r>
            <a:r>
              <a:rPr kumimoji="0" lang="de-DE" alt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 </a:t>
            </a:r>
            <a:r>
              <a:rPr kumimoji="0" lang="de-DE" alt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ageseinrichtungen für Kinder mit </a:t>
            </a:r>
            <a:r>
              <a:rPr kumimoji="0" lang="de-DE" alt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usatzbedarf </a:t>
            </a:r>
          </a:p>
        </p:txBody>
      </p:sp>
      <p:sp>
        <p:nvSpPr>
          <p:cNvPr id="6152" name="Titel 1"/>
          <p:cNvSpPr>
            <a:spLocks/>
          </p:cNvSpPr>
          <p:nvPr/>
        </p:nvSpPr>
        <p:spPr bwMode="auto">
          <a:xfrm>
            <a:off x="250825" y="404813"/>
            <a:ext cx="612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Entstehung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Profil und Zielsetzung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8125" y="3086337"/>
            <a:ext cx="1979613" cy="53975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79723" y="3141568"/>
            <a:ext cx="19700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200" dirty="0">
                <a:latin typeface="Arial Black" panose="020B0A04020102020204" pitchFamily="34" charset="0"/>
              </a:rPr>
              <a:t>2010 - 2012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04032" y="2089606"/>
            <a:ext cx="811289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Modellversuch „Singen-Bewegen-Sprechen unter fachlicher Anleitung im Kindergarten“ der Landesstiftung BW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9548" y="4502142"/>
            <a:ext cx="197961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200" dirty="0">
                <a:latin typeface="Arial Black" panose="020B0A04020102020204" pitchFamily="34" charset="0"/>
              </a:rPr>
              <a:t>2012-2019 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4968FDE2-12C9-5E49-9DC5-DF9C9DF3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61" y="4393279"/>
            <a:ext cx="1979613" cy="53975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24A0F42-034A-AA61-D7F7-8DC77851D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494731"/>
            <a:ext cx="1979613" cy="53975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56EFE-27D0-9D91-4763-A7015F4D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77" y="2516533"/>
            <a:ext cx="841155" cy="11943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776288" y="1828800"/>
            <a:ext cx="7772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4100" b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100" b="1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460375" y="1971675"/>
            <a:ext cx="1979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200" dirty="0">
                <a:latin typeface="Arial Black" panose="020B0A04020102020204" pitchFamily="34" charset="0"/>
              </a:rPr>
              <a:t>seit 2019 </a:t>
            </a:r>
          </a:p>
        </p:txBody>
      </p:sp>
      <p:sp>
        <p:nvSpPr>
          <p:cNvPr id="7173" name="Titel 1"/>
          <p:cNvSpPr>
            <a:spLocks/>
          </p:cNvSpPr>
          <p:nvPr/>
        </p:nvSpPr>
        <p:spPr bwMode="auto">
          <a:xfrm>
            <a:off x="250825" y="404813"/>
            <a:ext cx="612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Entstehung,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und Zielsetzung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4102" name="Textfeld 1"/>
          <p:cNvSpPr txBox="1">
            <a:spLocks noChangeArrowheads="1"/>
          </p:cNvSpPr>
          <p:nvPr/>
        </p:nvSpPr>
        <p:spPr bwMode="auto">
          <a:xfrm>
            <a:off x="564282" y="2511425"/>
            <a:ext cx="7972425" cy="148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0" lang="de-DE" altLang="de-DE" sz="24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„Singen-Bewegen-Sprechen“ – ein Förderweg der Sprachförderung unter der Gesamtkonzeption </a:t>
            </a:r>
            <a:r>
              <a:rPr kumimoji="0" lang="de-DE" altLang="de-DE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„Kolibri“ : </a:t>
            </a:r>
            <a:r>
              <a:rPr kumimoji="0"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kumimoji="0" lang="de-DE" altLang="de-DE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mpetenzen verläss</a:t>
            </a:r>
            <a:r>
              <a:rPr kumimoji="0"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kumimoji="0" lang="de-DE" altLang="de-DE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voran</a:t>
            </a:r>
            <a:r>
              <a:rPr kumimoji="0"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kumimoji="0" lang="de-DE" altLang="de-DE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BB0396F1-DB73-893E-BD24-F9686E4F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82" y="1900238"/>
            <a:ext cx="1979613" cy="53975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Merkmale</a:t>
            </a:r>
          </a:p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			</a:t>
            </a: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5129" name="Textfeld 4"/>
          <p:cNvSpPr txBox="1">
            <a:spLocks noChangeArrowheads="1"/>
          </p:cNvSpPr>
          <p:nvPr/>
        </p:nvSpPr>
        <p:spPr bwMode="auto">
          <a:xfrm>
            <a:off x="611981" y="2549526"/>
            <a:ext cx="7920038" cy="36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altLang="de-DE" sz="2400" b="0" dirty="0">
                <a:solidFill>
                  <a:srgbClr val="336600"/>
                </a:solidFill>
                <a:latin typeface="Arial" panose="020B0604020202020204" pitchFamily="34" charset="0"/>
              </a:rPr>
              <a:t>Ergänzendes Angebot zur ganzheitlichen Bildung und Erziehung im Kindergarten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altLang="de-DE" sz="2400" b="0" dirty="0">
                <a:solidFill>
                  <a:srgbClr val="336600"/>
                </a:solidFill>
                <a:latin typeface="Arial" panose="020B0604020202020204" pitchFamily="34" charset="0"/>
              </a:rPr>
              <a:t>Bildungskooperationen </a:t>
            </a:r>
          </a:p>
          <a:p>
            <a:pPr marL="0" indent="0" eaLnBrk="1" hangingPunct="1">
              <a:lnSpc>
                <a:spcPct val="105000"/>
              </a:lnSpc>
              <a:spcAft>
                <a:spcPts val="1800"/>
              </a:spcAft>
              <a:tabLst>
                <a:tab pos="631825" algn="l"/>
              </a:tabLst>
            </a:pPr>
            <a:r>
              <a:rPr lang="de-DE" altLang="de-DE" sz="2400" b="0" dirty="0">
                <a:solidFill>
                  <a:srgbClr val="336600"/>
                </a:solidFill>
                <a:latin typeface="Arial" panose="020B0604020202020204" pitchFamily="34" charset="0"/>
              </a:rPr>
              <a:t>	von </a:t>
            </a:r>
            <a:r>
              <a:rPr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Kindergarten</a:t>
            </a:r>
            <a:r>
              <a:rPr lang="de-DE" altLang="de-DE" sz="2400" b="0" dirty="0">
                <a:solidFill>
                  <a:srgbClr val="336600"/>
                </a:solidFill>
                <a:latin typeface="Arial" panose="020B0604020202020204" pitchFamily="34" charset="0"/>
              </a:rPr>
              <a:t> und</a:t>
            </a:r>
          </a:p>
          <a:p>
            <a:pPr marL="0" indent="0" eaLnBrk="1" hangingPunct="1">
              <a:lnSpc>
                <a:spcPct val="105000"/>
              </a:lnSpc>
              <a:spcAft>
                <a:spcPts val="1800"/>
              </a:spcAft>
              <a:tabLst>
                <a:tab pos="631825" algn="l"/>
              </a:tabLst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	</a:t>
            </a:r>
            <a:r>
              <a:rPr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Verein der Amateurmusik, öffentlicher 	Musikschule oder kirchliche Institution</a:t>
            </a:r>
          </a:p>
          <a:p>
            <a:pPr marL="0" indent="0" eaLnBrk="1" hangingPunct="1">
              <a:lnSpc>
                <a:spcPct val="105000"/>
              </a:lnSpc>
              <a:spcAft>
                <a:spcPts val="1800"/>
              </a:spcAft>
            </a:pPr>
            <a:endParaRPr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5129" name="Textfeld 4"/>
          <p:cNvSpPr txBox="1">
            <a:spLocks noChangeArrowheads="1"/>
          </p:cNvSpPr>
          <p:nvPr/>
        </p:nvSpPr>
        <p:spPr bwMode="auto">
          <a:xfrm>
            <a:off x="971550" y="2420938"/>
            <a:ext cx="7993063" cy="392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Tandemarbeit von musikpädagogischer Fachkraft und Pädagogischer Fachkraft – „Team-Teaching“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Wechselseitiger Transfer von Wissen + Erfahrung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Individuelle Stundenplanung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Integration in die sonstige Bildungsarbeit von Kiga / Kita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§"/>
            </a:pPr>
            <a:endParaRPr lang="de-DE" altLang="de-DE" sz="2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5000"/>
              </a:lnSpc>
              <a:spcAft>
                <a:spcPts val="2100"/>
              </a:spcAft>
            </a:pPr>
            <a:endParaRPr lang="de-DE" altLang="de-DE" sz="22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EB38D4-D7DB-4B2F-0FA0-5A09825C8011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3963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6153" name="Textfeld 4"/>
          <p:cNvSpPr txBox="1">
            <a:spLocks noChangeArrowheads="1"/>
          </p:cNvSpPr>
          <p:nvPr/>
        </p:nvSpPr>
        <p:spPr bwMode="auto">
          <a:xfrm>
            <a:off x="755576" y="2322513"/>
            <a:ext cx="8280400" cy="327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5600" lvl="3" indent="-3556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Orientierungsplan - Entwicklung- und Bildungsfelder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Vertiefungs- / Wiederholungsphasen unter der Woche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Fokus auf Singen – Bewegen – Sprechen und Verknüpfung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Individualisierung und Differenzierung wesentliche Elemente von SBS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endParaRPr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1871AC-7D53-C7C0-B1D7-F4FD23DCC1A5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7FFAFBA8-476D-ED40-D67D-E289DADE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91" y="2381711"/>
            <a:ext cx="926064" cy="9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52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58788" y="1731963"/>
            <a:ext cx="86497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336600"/>
                </a:solidFill>
                <a:latin typeface="Arial" charset="0"/>
              </a:rPr>
              <a:t>Förderung der Kinder in ihrer Persönlichkeitsentwicklung – ganzheitlich, individuell, nachhaltig - durch Förderung ihrer</a:t>
            </a:r>
          </a:p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defRPr/>
            </a:pP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201" name="Textfeld 4"/>
          <p:cNvSpPr txBox="1">
            <a:spLocks noChangeArrowheads="1"/>
          </p:cNvSpPr>
          <p:nvPr/>
        </p:nvSpPr>
        <p:spPr bwMode="auto">
          <a:xfrm>
            <a:off x="827584" y="3067636"/>
            <a:ext cx="6840537" cy="336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sprachlichen Kompetenzen </a:t>
            </a:r>
          </a:p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kognitiven Fähigkeiten  </a:t>
            </a:r>
          </a:p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sinnlichen Wahrnehmung, Kreativität und Gestaltungsfähigkeit</a:t>
            </a:r>
          </a:p>
          <a:p>
            <a:pPr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sozial-emotionalen Kompetenzen</a:t>
            </a:r>
          </a:p>
          <a:p>
            <a:pPr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grob- und feinmotorischen Fähigkeiten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97921-77F0-36D6-437E-2796EC9CB532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Profil und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33CB53-56C6-FBF3-D6C4-B2E90982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910173"/>
            <a:ext cx="1853345" cy="14753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C6A082-4050-73A9-C8E6-77FB12FF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19926"/>
            <a:ext cx="2789448" cy="14600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58788" y="1704975"/>
            <a:ext cx="720933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58788" y="1731963"/>
            <a:ext cx="8289676" cy="7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336600"/>
                </a:solidFill>
                <a:latin typeface="Arial" charset="0"/>
              </a:rPr>
              <a:t>Sprachliche Förderung durch</a:t>
            </a: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8201" name="Textfeld 4"/>
          <p:cNvSpPr txBox="1">
            <a:spLocks noChangeArrowheads="1"/>
          </p:cNvSpPr>
          <p:nvPr/>
        </p:nvSpPr>
        <p:spPr bwMode="auto">
          <a:xfrm>
            <a:off x="840406" y="2643188"/>
            <a:ext cx="6840537" cy="349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6000" indent="-541338" eaLnBrk="1" hangingPunct="1">
              <a:lnSpc>
                <a:spcPct val="103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Steigerung der Ausdrucksfähigkeit und der Wahrnehmung</a:t>
            </a:r>
          </a:p>
          <a:p>
            <a:pPr eaLnBrk="1" hangingPunct="1">
              <a:lnSpc>
                <a:spcPct val="103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Multisensorisches Lernen</a:t>
            </a:r>
          </a:p>
          <a:p>
            <a:pPr eaLnBrk="1" hangingPunct="1">
              <a:lnSpc>
                <a:spcPct val="103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Erweiterung des Wortschatzes</a:t>
            </a:r>
          </a:p>
          <a:p>
            <a:pPr eaLnBrk="1" hangingPunct="1">
              <a:lnSpc>
                <a:spcPct val="103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Gesteigertes Selbstbewusstsein und soziale Kompetenzen</a:t>
            </a:r>
          </a:p>
          <a:p>
            <a:pPr eaLnBrk="1" hangingPunct="1">
              <a:lnSpc>
                <a:spcPct val="103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Motivation durch Freude an Musik und Bewegung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B63856-0994-CADB-9238-0B816643445E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Profil und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5" name="Grafik 4" descr="Ein Bild, das Menschliches Gesicht, Person, Kleidung, Wand enthält.&#10;&#10;Automatisch generierte Beschreibung">
            <a:extLst>
              <a:ext uri="{FF2B5EF4-FFF2-40B4-BE49-F238E27FC236}">
                <a16:creationId xmlns:a16="http://schemas.microsoft.com/office/drawing/2014/main" id="{E2033EDF-16C0-A73C-A5F5-AEB42A66F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87" y="2786026"/>
            <a:ext cx="1274283" cy="19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464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336600"/>
                </a:solidFill>
                <a:latin typeface="Arial" charset="0"/>
              </a:rPr>
              <a:t>Förderung </a:t>
            </a:r>
          </a:p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defRPr/>
            </a:pP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9224" name="Textfeld 4"/>
          <p:cNvSpPr txBox="1">
            <a:spLocks noChangeArrowheads="1"/>
          </p:cNvSpPr>
          <p:nvPr/>
        </p:nvSpPr>
        <p:spPr bwMode="auto">
          <a:xfrm>
            <a:off x="900112" y="2420938"/>
            <a:ext cx="8136383" cy="33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Fähigkeit, sich zu Musik körperlich differenziert auszudrücken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Freude, Musik zu erleben 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Fähigkeiten, Musik wahrzunehmen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dem Entwicklungsstand gemäß zu singen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Fähigkeit, auf elementaren Instrumenten zu musizieren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52EA07-B479-27C8-3B26-EC1EF205B9BA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Profil und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4B8AEB-BD4A-D4F8-FD39-BF9F47A4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038029"/>
            <a:ext cx="1585097" cy="19265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336600"/>
                </a:solidFill>
                <a:latin typeface="Arial" charset="0"/>
              </a:rPr>
              <a:t>Hierarchie der Zielsetzungen </a:t>
            </a:r>
          </a:p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defRPr/>
            </a:pP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Textfeld 4"/>
          <p:cNvSpPr txBox="1">
            <a:spLocks noChangeArrowheads="1"/>
          </p:cNvSpPr>
          <p:nvPr/>
        </p:nvSpPr>
        <p:spPr bwMode="auto">
          <a:xfrm>
            <a:off x="900113" y="2420938"/>
            <a:ext cx="7848600" cy="336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Aft>
                <a:spcPts val="2100"/>
              </a:spcAft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Priorität: 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Förderung Sprachentwicklung 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und allgemeine Persönlichkeitsentwicklung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Übergang vom Kiga/Kita in die Grundschule 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erleichtern („Schulfähigkeit stärken“)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Für 3-Jährige 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– Start in der Kita erleichtern, Förderung von Anfang an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AB9988-F3B1-3A34-6616-B18DE3354E0C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Profil und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993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21365" y="1862500"/>
            <a:ext cx="822709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Aft>
                <a:spcPts val="26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Arbeitsgemeinschaft Singen-Bewegen-Sprechen</a:t>
            </a:r>
            <a:b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</a:b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„ARGE SBS“</a:t>
            </a:r>
          </a:p>
          <a:p>
            <a:pPr marL="457200" indent="-457200" eaLnBrk="1" hangingPunct="1">
              <a:spcAft>
                <a:spcPts val="26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SBS-Fortbildungstage 2025/26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24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Entstehung, Profil und Zielsetzungen von SBS 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24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Rahmenplan SBS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24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Förderung von SBS-Maßnahmen 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24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r>
              <a:rPr kumimoji="0" lang="de-DE" altLang="de-DE" sz="2300" b="0" dirty="0">
                <a:solidFill>
                  <a:srgbClr val="336600"/>
                </a:solidFill>
                <a:latin typeface="Arial" charset="0"/>
              </a:rPr>
              <a:t>SBS 2025/26 - Perspektive</a:t>
            </a:r>
            <a:endParaRPr kumimoji="0" lang="de-DE" altLang="de-DE" sz="2400" b="0" dirty="0">
              <a:solidFill>
                <a:srgbClr val="336600"/>
              </a:solidFill>
              <a:latin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endParaRPr kumimoji="0" lang="de-DE" altLang="de-DE" sz="2000" b="0" dirty="0">
              <a:solidFill>
                <a:srgbClr val="336600"/>
              </a:solidFill>
              <a:latin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endParaRPr kumimoji="0" lang="de-DE" altLang="de-DE" sz="2000" b="0" dirty="0">
              <a:solidFill>
                <a:srgbClr val="336600"/>
              </a:solidFill>
              <a:latin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  <a:tabLst>
                <a:tab pos="268288" algn="l"/>
              </a:tabLst>
              <a:defRPr/>
            </a:pPr>
            <a:endParaRPr kumimoji="0" lang="de-DE" altLang="de-DE" sz="2000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-252413" y="4291013"/>
            <a:ext cx="7200901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95288" y="4724400"/>
            <a:ext cx="856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550863" y="5229225"/>
            <a:ext cx="8713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lnSpc>
                <a:spcPct val="105000"/>
              </a:lnSpc>
              <a:spcAft>
                <a:spcPts val="1800"/>
              </a:spcAft>
              <a:buFont typeface="+mj-lt"/>
              <a:buAutoNum type="arabicPeriod" startAt="4"/>
            </a:pPr>
            <a:endParaRPr kumimoji="0" lang="de-DE" altLang="de-DE" sz="2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60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  </a:t>
            </a:r>
            <a:br>
              <a:rPr kumimoji="0" lang="de-DE" altLang="de-DE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800" b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556418" y="2492896"/>
            <a:ext cx="8497888" cy="36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C00000"/>
                </a:solidFill>
                <a:latin typeface="Arial" charset="0"/>
              </a:rPr>
              <a:t>SBS dient nicht zur </a:t>
            </a:r>
            <a:r>
              <a:rPr lang="de-DE" sz="2200" dirty="0" err="1">
                <a:solidFill>
                  <a:srgbClr val="C00000"/>
                </a:solidFill>
                <a:latin typeface="Arial" charset="0"/>
              </a:rPr>
              <a:t>Grundmusikalisierung</a:t>
            </a:r>
            <a:endParaRPr lang="de-DE" sz="2200" dirty="0">
              <a:solidFill>
                <a:srgbClr val="C00000"/>
              </a:solidFill>
              <a:latin typeface="Arial" charset="0"/>
            </a:endParaRPr>
          </a:p>
          <a:p>
            <a:pPr marL="355600" indent="-355600" eaLnBrk="1" hangingPunct="1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336600"/>
                </a:solidFill>
                <a:latin typeface="Arial" charset="0"/>
              </a:rPr>
              <a:t>Musik nicht Zweck sondern </a:t>
            </a:r>
            <a:r>
              <a:rPr lang="de-DE" sz="2200" u="sng" dirty="0">
                <a:solidFill>
                  <a:srgbClr val="336600"/>
                </a:solidFill>
                <a:latin typeface="Arial" charset="0"/>
              </a:rPr>
              <a:t>Instrument / Medium </a:t>
            </a:r>
            <a:r>
              <a:rPr lang="de-DE" sz="2200" dirty="0">
                <a:solidFill>
                  <a:srgbClr val="336600"/>
                </a:solidFill>
                <a:latin typeface="Arial" charset="0"/>
              </a:rPr>
              <a:t>von SBS</a:t>
            </a:r>
          </a:p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200" dirty="0">
                <a:solidFill>
                  <a:srgbClr val="C00000"/>
                </a:solidFill>
                <a:latin typeface="Arial" charset="0"/>
              </a:rPr>
              <a:t>Aber:</a:t>
            </a:r>
          </a:p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200" dirty="0">
                <a:solidFill>
                  <a:srgbClr val="336600"/>
                </a:solidFill>
                <a:latin typeface="Arial" charset="0"/>
              </a:rPr>
              <a:t>SBS schafft (für viele Kinder) die Voraussetzung für eine </a:t>
            </a:r>
            <a:r>
              <a:rPr lang="de-DE" sz="2200" dirty="0" err="1">
                <a:solidFill>
                  <a:srgbClr val="336600"/>
                </a:solidFill>
                <a:latin typeface="Arial" charset="0"/>
              </a:rPr>
              <a:t>Grundmusikalisierung</a:t>
            </a:r>
            <a:r>
              <a:rPr lang="de-DE" sz="2200" dirty="0">
                <a:solidFill>
                  <a:srgbClr val="336600"/>
                </a:solidFill>
                <a:latin typeface="Arial" charset="0"/>
              </a:rPr>
              <a:t> </a:t>
            </a:r>
            <a:endParaRPr lang="de-DE" sz="2200" dirty="0">
              <a:solidFill>
                <a:srgbClr val="C00000"/>
              </a:solidFill>
              <a:latin typeface="Arial" charset="0"/>
            </a:endParaRPr>
          </a:p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de-DE" sz="2200" dirty="0">
              <a:solidFill>
                <a:srgbClr val="C00000"/>
              </a:solidFill>
              <a:latin typeface="Arial" charset="0"/>
            </a:endParaRPr>
          </a:p>
          <a:p>
            <a:pPr marL="355600" indent="-355600" eaLnBrk="1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de-DE" sz="2200" dirty="0">
              <a:solidFill>
                <a:srgbClr val="336600"/>
              </a:solidFill>
              <a:latin typeface="Arial" charset="0"/>
            </a:endParaRPr>
          </a:p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defRPr/>
            </a:pP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0A6904-4352-056F-97DC-C17DAB9E33E1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60493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SBS -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Entstehung, Profil und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68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/>
          </p:cNvSpPr>
          <p:nvPr/>
        </p:nvSpPr>
        <p:spPr bwMode="auto">
          <a:xfrm>
            <a:off x="250825" y="404813"/>
            <a:ext cx="5834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Rahmenplan SBS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7177" name="Textfeld 4"/>
          <p:cNvSpPr txBox="1">
            <a:spLocks noChangeArrowheads="1"/>
          </p:cNvSpPr>
          <p:nvPr/>
        </p:nvSpPr>
        <p:spPr bwMode="auto">
          <a:xfrm>
            <a:off x="755651" y="1973856"/>
            <a:ext cx="720072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de-DE" altLang="de-DE" sz="2200" dirty="0">
                <a:solidFill>
                  <a:srgbClr val="008000"/>
                </a:solidFill>
                <a:latin typeface="Arial" panose="020B0604020202020204" pitchFamily="34" charset="0"/>
                <a:hlinkClick r:id="rId2"/>
              </a:rPr>
              <a:t>Rahmenplan</a:t>
            </a:r>
            <a:r>
              <a:rPr lang="de-DE" altLang="de-DE" sz="22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0" dirty="0">
                <a:solidFill>
                  <a:srgbClr val="008000"/>
                </a:solidFill>
                <a:latin typeface="Arial" panose="020B0604020202020204" pitchFamily="34" charset="0"/>
              </a:rPr>
              <a:t>„Singen-Bewegen-Sprechen im Kindergarten und weiteren Tageseinrichtungen für Kinder“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925617" y="3405188"/>
            <a:ext cx="8110879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inhaltliche Grundlage für die Arbeit in den SBS-Maßnahmen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verbindliche Vorgaben zur Umsetzung von SBS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große Spielräume + vielfältige Möglichkeiten in der Ausgestaltung  </a:t>
            </a:r>
          </a:p>
        </p:txBody>
      </p:sp>
    </p:spTree>
    <p:extLst>
      <p:ext uri="{BB962C8B-B14F-4D97-AF65-F5344CB8AC3E}">
        <p14:creationId xmlns:p14="http://schemas.microsoft.com/office/powerpoint/2010/main" val="409157536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  <a:defRPr/>
            </a:pPr>
            <a:r>
              <a:rPr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Organisation / Strukturen der Maßnahmen</a:t>
            </a:r>
          </a:p>
          <a:p>
            <a:pPr marL="355600" indent="-3556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  <a:defRPr/>
            </a:pPr>
            <a:endParaRPr lang="de-DE" altLang="de-DE" sz="24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ct val="75000"/>
              </a:spcAft>
              <a:defRPr/>
            </a:pPr>
            <a:endParaRPr kumimoji="0" lang="de-DE" sz="2400" dirty="0">
              <a:solidFill>
                <a:srgbClr val="3366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0" lang="de-DE" sz="2400" dirty="0">
                <a:solidFill>
                  <a:srgbClr val="000066"/>
                </a:solidFill>
                <a:latin typeface="Arial" charset="0"/>
              </a:rPr>
              <a:t>			</a:t>
            </a:r>
            <a:endParaRPr kumimoji="0" lang="de-DE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899592" y="2388287"/>
            <a:ext cx="7920880" cy="39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„Singen-Bewegen-Sprechen" wird </a:t>
            </a:r>
            <a:r>
              <a:rPr lang="de-DE" altLang="de-DE" sz="2200" b="0" i="1" dirty="0">
                <a:solidFill>
                  <a:srgbClr val="FF0000"/>
                </a:solidFill>
                <a:latin typeface="Arial" panose="020B0604020202020204" pitchFamily="34" charset="0"/>
              </a:rPr>
              <a:t>in der Regel 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wöchentlich in </a:t>
            </a:r>
            <a:r>
              <a:rPr lang="de-DE" altLang="de-DE" sz="2200" b="0" i="1" dirty="0">
                <a:solidFill>
                  <a:srgbClr val="FF0000"/>
                </a:solidFill>
                <a:latin typeface="Arial" panose="020B0604020202020204" pitchFamily="34" charset="0"/>
              </a:rPr>
              <a:t>didaktischen Einheiten von 60 Minuten 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gemeinsam von einer musikpädagogischen Fachkraft und einer Pädagogische Fachkraft durchgeführt.“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FF0000"/>
                </a:solidFill>
                <a:latin typeface="Arial" panose="020B0604020202020204" pitchFamily="34" charset="0"/>
              </a:rPr>
              <a:t>Bis zu 15 Minuten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jeder didaktischen Einheit können für die Koordination und den fachlichen Austausch zwischen den </a:t>
            </a:r>
            <a:r>
              <a:rPr lang="de-DE" altLang="de-DE" sz="2200" b="0" i="1" dirty="0" err="1">
                <a:solidFill>
                  <a:srgbClr val="336600"/>
                </a:solidFill>
                <a:latin typeface="Arial" panose="020B0604020202020204" pitchFamily="34" charset="0"/>
              </a:rPr>
              <a:t>TandempartnerInnen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eingesetzt werden.“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Bedeutung der Tandemarbeit und des fachlichen Austauschs für die Vertiefungsphasen unter der Woche!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B8F42-3DAB-006D-8169-A0770ACC3C7C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5834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Rahmenplan SBS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307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755129" y="2308158"/>
            <a:ext cx="7849319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Die musikpädagogische Fachkraft ist hauptverantwortlich für die Konzeption und Planung der SBS-Maßnahmen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Die Pädagogische Fachkraft vertieft die Inhalte im Kita-Alltag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„Die Vertiefungsarbeit ist für den kontinuierlichen Bildungs- und Entwicklungsprozess außerordentlich wichtig und dient der individuellen Förderung eines jeden Kindes.“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6321D-BD6A-B1FC-AC91-AFB6DD145E4E}"/>
              </a:ext>
            </a:extLst>
          </p:cNvPr>
          <p:cNvSpPr>
            <a:spLocks/>
          </p:cNvSpPr>
          <p:nvPr/>
        </p:nvSpPr>
        <p:spPr bwMode="auto">
          <a:xfrm>
            <a:off x="250825" y="477491"/>
            <a:ext cx="5834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Rahmenplan SBS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8672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785809" y="2333500"/>
            <a:ext cx="810667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i="1" dirty="0">
                <a:solidFill>
                  <a:srgbClr val="336600"/>
                </a:solidFill>
                <a:latin typeface="Arial" panose="020B0604020202020204" pitchFamily="34" charset="0"/>
              </a:rPr>
              <a:t>Sprachliche Vorbildfunktion 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Tandempartner*innen 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Sehr gute Deutschkenntnisse 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beider Tandempartner*innen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Sofern Deutsch nicht Muttersprache ist: Mindestens </a:t>
            </a: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Sprachniveau B2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 gemäß dem Gemeinsamen Europäischen Referenzrahmen (GER)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20B4BF-D5A1-125C-5818-1C08052EEF7D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5834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Rahmenplan SBS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013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785809" y="2333500"/>
            <a:ext cx="78493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Regelmäßige Anwesenheit aller Kinder 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Tandem bleibt möglichst gleich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Vor- und Nachbereitung der einzelnen Stunden 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Erfahrungs- und Wissensaustausch untereinander und mit den in den Institutionen Verantwortlichen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24CE35-25AF-2CAF-3DCB-745F61214DE4}"/>
              </a:ext>
            </a:extLst>
          </p:cNvPr>
          <p:cNvSpPr>
            <a:spLocks/>
          </p:cNvSpPr>
          <p:nvPr/>
        </p:nvSpPr>
        <p:spPr bwMode="auto">
          <a:xfrm>
            <a:off x="250825" y="404813"/>
            <a:ext cx="5834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Rahmenplan SBS</a:t>
            </a:r>
            <a:br>
              <a:rPr kumimoji="0" lang="de-DE" alt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3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1979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/>
          </p:cNvSpPr>
          <p:nvPr/>
        </p:nvSpPr>
        <p:spPr bwMode="auto">
          <a:xfrm>
            <a:off x="250825" y="405036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11188" y="2564655"/>
            <a:ext cx="799325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Besondere Förderung von Kindern zwischen 3 und 6 Jahren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mit intensivem Sprachförderbedarf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Fördermittel für die Sprachförderung ca. 22 Millionen Euro pro Jahr</a:t>
            </a:r>
          </a:p>
          <a:p>
            <a:pPr eaLnBrk="1" hangingPunct="1">
              <a:lnSpc>
                <a:spcPct val="105000"/>
              </a:lnSpc>
              <a:defRPr/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684213" y="4292600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539750" y="1773635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Förderung von SBS-Maßnahmen unter Kolibri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684213" y="2205038"/>
            <a:ext cx="77724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4100" b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100" b="1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Gleichschenkliges Dreieck 3"/>
          <p:cNvSpPr>
            <a:spLocks noChangeArrowheads="1"/>
          </p:cNvSpPr>
          <p:nvPr/>
        </p:nvSpPr>
        <p:spPr bwMode="auto">
          <a:xfrm>
            <a:off x="241300" y="1858963"/>
            <a:ext cx="8281988" cy="10795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5364" name="Rechteck 4"/>
          <p:cNvSpPr>
            <a:spLocks noChangeArrowheads="1"/>
          </p:cNvSpPr>
          <p:nvPr/>
        </p:nvSpPr>
        <p:spPr bwMode="auto">
          <a:xfrm>
            <a:off x="809575" y="2938463"/>
            <a:ext cx="2754313" cy="380290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5365" name="Rechteck 5"/>
          <p:cNvSpPr>
            <a:spLocks noChangeArrowheads="1"/>
          </p:cNvSpPr>
          <p:nvPr/>
        </p:nvSpPr>
        <p:spPr bwMode="auto">
          <a:xfrm>
            <a:off x="5014914" y="2941638"/>
            <a:ext cx="2940050" cy="3746500"/>
          </a:xfrm>
          <a:prstGeom prst="rect">
            <a:avLst/>
          </a:prstGeom>
          <a:solidFill>
            <a:srgbClr val="66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829370" y="4567238"/>
            <a:ext cx="19859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endParaRPr kumimoji="0" lang="de-DE" altLang="de-DE" sz="2200" b="0">
              <a:latin typeface="Arial" panose="020B0604020202020204" pitchFamily="34" charset="0"/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79388" y="5373688"/>
            <a:ext cx="4392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200"/>
              </a:spcAft>
            </a:pPr>
            <a:endParaRPr kumimoji="0" lang="de-DE" altLang="de-DE" sz="2200" b="0">
              <a:latin typeface="Arial" panose="020B0604020202020204" pitchFamily="34" charset="0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3708400" y="2362200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3200" dirty="0">
                <a:latin typeface="Arial" panose="020B0604020202020204" pitchFamily="34" charset="0"/>
              </a:rPr>
              <a:t>Kolibri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847552" y="3189288"/>
            <a:ext cx="25003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kumimoji="0" lang="de-DE" altLang="de-DE" sz="2400" dirty="0">
                <a:latin typeface="Arial" panose="020B0604020202020204" pitchFamily="34" charset="0"/>
              </a:rPr>
              <a:t>Elementare</a:t>
            </a:r>
          </a:p>
          <a:p>
            <a:pPr algn="ctr"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400" dirty="0">
                <a:latin typeface="Arial" panose="020B0604020202020204" pitchFamily="34" charset="0"/>
              </a:rPr>
              <a:t>Förderung</a:t>
            </a: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395288" y="1773238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Textfeld 3"/>
          <p:cNvSpPr txBox="1">
            <a:spLocks noChangeArrowheads="1"/>
          </p:cNvSpPr>
          <p:nvPr/>
        </p:nvSpPr>
        <p:spPr bwMode="auto">
          <a:xfrm>
            <a:off x="811907" y="570865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Qualifizierungsmaßnahmen für päd. Fachkräfte der Kitas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38670" y="4247395"/>
            <a:ext cx="308525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Aft>
                <a:spcPts val="0"/>
              </a:spcAft>
              <a:tabLst/>
              <a:defRPr/>
            </a:pPr>
            <a:r>
              <a:rPr kumimoji="0" lang="de-DE" altLang="de-DE" b="0" dirty="0">
                <a:latin typeface="Arial" charset="0"/>
              </a:rPr>
              <a:t>Förderung kognitiver, sozialer, emotionaler motorischer etc. Kompetenzen</a:t>
            </a: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5374" name="Rectangle 2"/>
          <p:cNvSpPr>
            <a:spLocks noChangeArrowheads="1"/>
          </p:cNvSpPr>
          <p:nvPr/>
        </p:nvSpPr>
        <p:spPr bwMode="auto">
          <a:xfrm>
            <a:off x="5122220" y="3275013"/>
            <a:ext cx="27254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kumimoji="0" lang="de-DE" altLang="de-DE" sz="2400" dirty="0">
                <a:latin typeface="Arial" panose="020B0604020202020204" pitchFamily="34" charset="0"/>
              </a:rPr>
              <a:t>Sprachförderung</a:t>
            </a: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014914" y="4292600"/>
            <a:ext cx="3047999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kumimoji="0" lang="de-DE" altLang="de-DE" sz="2000" b="0" dirty="0">
                <a:latin typeface="Arial" charset="0"/>
              </a:rPr>
              <a:t>Förderung</a:t>
            </a:r>
          </a:p>
          <a:p>
            <a:pPr marL="0" indent="0" eaLnBrk="1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kumimoji="0" lang="de-DE" altLang="de-DE" sz="2000" b="0" dirty="0">
                <a:latin typeface="Arial" charset="0"/>
              </a:rPr>
              <a:t>Sprachentwicklung / Spracherwerb </a:t>
            </a:r>
            <a:endParaRPr kumimoji="0" lang="de-DE" altLang="de-DE" sz="2000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5014914" y="5556250"/>
            <a:ext cx="3130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000" b="0" dirty="0">
                <a:latin typeface="Arial" charset="0"/>
                <a:cs typeface="Arial" charset="0"/>
              </a:rPr>
              <a:t>2 Förderwege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ISF+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SBS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F25C76-4123-988A-E9C2-678CA57125E1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612775" y="2173288"/>
            <a:ext cx="77724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41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100" b="1" dirty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leichschenkliges Dreieck 3"/>
          <p:cNvSpPr>
            <a:spLocks noChangeArrowheads="1"/>
          </p:cNvSpPr>
          <p:nvPr/>
        </p:nvSpPr>
        <p:spPr bwMode="auto">
          <a:xfrm>
            <a:off x="214313" y="1854200"/>
            <a:ext cx="8201025" cy="1079500"/>
          </a:xfrm>
          <a:prstGeom prst="triangle">
            <a:avLst>
              <a:gd name="adj" fmla="val 49792"/>
            </a:avLst>
          </a:prstGeom>
          <a:solidFill>
            <a:srgbClr val="66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6388" name="Rechteck 4"/>
          <p:cNvSpPr>
            <a:spLocks noChangeArrowheads="1"/>
          </p:cNvSpPr>
          <p:nvPr/>
        </p:nvSpPr>
        <p:spPr bwMode="auto">
          <a:xfrm>
            <a:off x="223838" y="2938462"/>
            <a:ext cx="4030663" cy="3586162"/>
          </a:xfrm>
          <a:prstGeom prst="rect">
            <a:avLst/>
          </a:prstGeom>
          <a:solidFill>
            <a:srgbClr val="00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6389" name="Rechteck 5"/>
          <p:cNvSpPr>
            <a:spLocks noChangeArrowheads="1"/>
          </p:cNvSpPr>
          <p:nvPr/>
        </p:nvSpPr>
        <p:spPr bwMode="auto">
          <a:xfrm>
            <a:off x="4254501" y="2938463"/>
            <a:ext cx="4160837" cy="3586162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95288" y="3760788"/>
            <a:ext cx="4248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kumimoji="0" lang="de-DE" altLang="de-DE" sz="2200" b="0" u="sng" dirty="0">
                <a:latin typeface="Arial" panose="020B0604020202020204" pitchFamily="34" charset="0"/>
              </a:rPr>
              <a:t>Gruppengröße 3 - 7 Kinder </a:t>
            </a:r>
            <a:br>
              <a:rPr kumimoji="0" lang="de-DE" altLang="de-DE" sz="2200" b="0" u="sng" dirty="0">
                <a:latin typeface="Arial" panose="020B0604020202020204" pitchFamily="34" charset="0"/>
              </a:rPr>
            </a:br>
            <a:r>
              <a:rPr kumimoji="0" lang="de-DE" altLang="de-DE" sz="2200" b="0" u="sng" dirty="0">
                <a:latin typeface="Arial" panose="020B0604020202020204" pitchFamily="34" charset="0"/>
              </a:rPr>
              <a:t>mit Förderbedarf + x ohne</a:t>
            </a:r>
          </a:p>
          <a:p>
            <a:pPr eaLnBrk="1" hangingPunct="1">
              <a:lnSpc>
                <a:spcPct val="105000"/>
              </a:lnSpc>
              <a:spcAft>
                <a:spcPts val="1200"/>
              </a:spcAft>
              <a:defRPr/>
            </a:pPr>
            <a:r>
              <a:rPr kumimoji="0" lang="de-DE" altLang="de-DE" sz="2200" b="0" u="sng" dirty="0">
                <a:latin typeface="Arial" panose="020B0604020202020204" pitchFamily="34" charset="0"/>
              </a:rPr>
              <a:t>mindestens 9 - max. 20 </a:t>
            </a:r>
          </a:p>
          <a:p>
            <a:pPr eaLnBrk="1" hangingPunct="1">
              <a:lnSpc>
                <a:spcPct val="105000"/>
              </a:lnSpc>
              <a:spcAft>
                <a:spcPts val="600"/>
              </a:spcAft>
              <a:defRPr/>
            </a:pPr>
            <a:r>
              <a:rPr kumimoji="0" lang="de-DE" altLang="de-DE" sz="2200" b="0" dirty="0">
                <a:latin typeface="Arial" panose="020B0604020202020204" pitchFamily="34" charset="0"/>
              </a:rPr>
              <a:t>= 36 Zeitstunden </a:t>
            </a:r>
          </a:p>
          <a:p>
            <a:pPr eaLnBrk="1" hangingPunct="1">
              <a:lnSpc>
                <a:spcPct val="105000"/>
              </a:lnSpc>
              <a:spcAft>
                <a:spcPts val="600"/>
              </a:spcAft>
              <a:defRPr/>
            </a:pPr>
            <a:endParaRPr kumimoji="0" lang="de-DE" altLang="de-DE" sz="2200" b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defRPr/>
            </a:pPr>
            <a:r>
              <a:rPr kumimoji="0" lang="de-DE" altLang="de-DE" sz="2200" b="0" dirty="0">
                <a:latin typeface="Arial" panose="020B0604020202020204" pitchFamily="34" charset="0"/>
              </a:rPr>
              <a:t>   Fördersatz 2.200 Euro</a:t>
            </a: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179388" y="5373688"/>
            <a:ext cx="4392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200"/>
              </a:spcAft>
            </a:pPr>
            <a:endParaRPr kumimoji="0" lang="de-DE" altLang="de-DE" sz="2200" b="0">
              <a:latin typeface="Arial" panose="020B0604020202020204" pitchFamily="34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2382838" y="2276475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600" dirty="0">
                <a:latin typeface="Arial" panose="020B0604020202020204" pitchFamily="34" charset="0"/>
              </a:rPr>
              <a:t>Sprachförderung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1692275" y="3154363"/>
            <a:ext cx="1366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400" dirty="0">
                <a:latin typeface="Arial" panose="020B0604020202020204" pitchFamily="34" charset="0"/>
              </a:rPr>
              <a:t>SBS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5867400" y="3025775"/>
            <a:ext cx="1368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200">
                <a:latin typeface="Arial" panose="020B0604020202020204" pitchFamily="34" charset="0"/>
              </a:rPr>
              <a:t>ISF+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4643438" y="3400425"/>
            <a:ext cx="38131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600"/>
              </a:spcAft>
              <a:defRPr/>
            </a:pPr>
            <a:r>
              <a:rPr kumimoji="0" lang="de-DE" altLang="de-DE" sz="2000" b="0" u="sng" dirty="0">
                <a:latin typeface="Arial" panose="020B0604020202020204" pitchFamily="34" charset="0"/>
              </a:rPr>
              <a:t>Gruppengröße 3-7 Kinder</a:t>
            </a:r>
          </a:p>
          <a:p>
            <a:pPr marL="177800" indent="-177800" eaLnBrk="1" hangingPunct="1">
              <a:lnSpc>
                <a:spcPct val="105000"/>
              </a:lnSpc>
              <a:spcAft>
                <a:spcPts val="600"/>
              </a:spcAft>
              <a:tabLst>
                <a:tab pos="177800" algn="l"/>
              </a:tabLst>
              <a:defRPr/>
            </a:pPr>
            <a:r>
              <a:rPr kumimoji="0" lang="de-DE" altLang="de-DE" sz="2000" b="0" dirty="0">
                <a:latin typeface="Arial" panose="020B0604020202020204" pitchFamily="34" charset="0"/>
              </a:rPr>
              <a:t>= 120 Zeitstunden davon mindestens 60 am Kind Fördersatz 2.200 Euro</a:t>
            </a:r>
          </a:p>
          <a:p>
            <a:pPr marL="177800" indent="-177800" eaLnBrk="1" hangingPunct="1">
              <a:lnSpc>
                <a:spcPct val="105000"/>
              </a:lnSpc>
              <a:spcAft>
                <a:spcPts val="600"/>
              </a:spcAft>
              <a:tabLst>
                <a:tab pos="177800" algn="l"/>
              </a:tabLst>
              <a:defRPr/>
            </a:pPr>
            <a:endParaRPr kumimoji="0" lang="de-DE" altLang="de-DE" sz="2000" b="0" dirty="0">
              <a:latin typeface="Arial" panose="020B0604020202020204" pitchFamily="34" charset="0"/>
            </a:endParaRPr>
          </a:p>
          <a:p>
            <a:pPr marL="177800" indent="-177800" eaLnBrk="1" hangingPunct="1">
              <a:lnSpc>
                <a:spcPct val="105000"/>
              </a:lnSpc>
              <a:spcAft>
                <a:spcPts val="600"/>
              </a:spcAft>
              <a:tabLst>
                <a:tab pos="177800" algn="l"/>
              </a:tabLst>
              <a:defRPr/>
            </a:pPr>
            <a:endParaRPr kumimoji="0" lang="de-DE" altLang="de-DE" sz="2000" b="0" dirty="0">
              <a:latin typeface="Arial" panose="020B0604020202020204" pitchFamily="34" charset="0"/>
            </a:endParaRPr>
          </a:p>
        </p:txBody>
      </p:sp>
      <p:sp>
        <p:nvSpPr>
          <p:cNvPr id="16396" name="Rectangle 2"/>
          <p:cNvSpPr>
            <a:spLocks noChangeArrowheads="1"/>
          </p:cNvSpPr>
          <p:nvPr/>
        </p:nvSpPr>
        <p:spPr bwMode="auto">
          <a:xfrm>
            <a:off x="4581525" y="5028406"/>
            <a:ext cx="439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600"/>
              </a:spcAft>
            </a:pPr>
            <a:r>
              <a:rPr kumimoji="0" lang="de-DE" altLang="de-DE" sz="2200" b="0" dirty="0">
                <a:latin typeface="Arial" panose="020B0604020202020204" pitchFamily="34" charset="0"/>
              </a:rPr>
              <a:t> </a:t>
            </a:r>
            <a:r>
              <a:rPr kumimoji="0" lang="de-DE" altLang="de-DE" sz="2000" b="0" u="sng" dirty="0">
                <a:latin typeface="Arial" panose="020B0604020202020204" pitchFamily="34" charset="0"/>
              </a:rPr>
              <a:t>Gruppengröße 1 -2 Kinder</a:t>
            </a:r>
          </a:p>
          <a:p>
            <a:pPr eaLnBrk="1" hangingPunct="1">
              <a:lnSpc>
                <a:spcPct val="105000"/>
              </a:lnSpc>
            </a:pPr>
            <a:r>
              <a:rPr kumimoji="0" lang="de-DE" altLang="de-DE" sz="2000" b="0" dirty="0">
                <a:latin typeface="Arial" panose="020B0604020202020204" pitchFamily="34" charset="0"/>
              </a:rPr>
              <a:t>= 100 Zeitstunden davon</a:t>
            </a:r>
          </a:p>
          <a:p>
            <a:pPr eaLnBrk="1" hangingPunct="1"/>
            <a:r>
              <a:rPr kumimoji="0" lang="de-DE" altLang="de-DE" sz="2000" b="0" dirty="0">
                <a:latin typeface="Arial" panose="020B0604020202020204" pitchFamily="34" charset="0"/>
              </a:rPr>
              <a:t>	mindestens 50 am Kind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000" b="0" dirty="0">
                <a:latin typeface="Arial" panose="020B0604020202020204" pitchFamily="34" charset="0"/>
              </a:rPr>
              <a:t>   Fördersatz 1.200 Euro</a:t>
            </a:r>
          </a:p>
        </p:txBody>
      </p:sp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395288" y="1773238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>
                <a:solidFill>
                  <a:srgbClr val="336600"/>
                </a:solidFill>
                <a:latin typeface="Arial" panose="020B0604020202020204" pitchFamily="34" charset="0"/>
              </a:rPr>
              <a:t>Fördersätze </a:t>
            </a:r>
            <a:r>
              <a:rPr kumimoji="0" lang="de-DE" altLang="de-DE" sz="22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70EC17-5245-49F3-B7AC-969827756AEF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39750" y="2205038"/>
            <a:ext cx="55451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Träger und </a:t>
            </a:r>
            <a:r>
              <a:rPr kumimoji="0" lang="de-DE" altLang="de-DE" sz="2200" b="0" dirty="0" err="1">
                <a:solidFill>
                  <a:srgbClr val="336600"/>
                </a:solidFill>
                <a:latin typeface="Arial" panose="020B0604020202020204" pitchFamily="34" charset="0"/>
              </a:rPr>
              <a:t>Kiga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-Leitung wählen Förderweg(e) und bilden Fördergruppen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39750" y="1557338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Nach Feststellung Sprachförderbedarf</a:t>
            </a:r>
            <a:r>
              <a:rPr kumimoji="0"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Gleichschenkliges Dreieck 11"/>
          <p:cNvSpPr>
            <a:spLocks noChangeArrowheads="1"/>
          </p:cNvSpPr>
          <p:nvPr/>
        </p:nvSpPr>
        <p:spPr bwMode="auto">
          <a:xfrm>
            <a:off x="6113463" y="1700213"/>
            <a:ext cx="2879725" cy="1008062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22536" name="Rechteck 12"/>
          <p:cNvSpPr>
            <a:spLocks noChangeArrowheads="1"/>
          </p:cNvSpPr>
          <p:nvPr/>
        </p:nvSpPr>
        <p:spPr bwMode="auto">
          <a:xfrm>
            <a:off x="6100763" y="2708275"/>
            <a:ext cx="1366837" cy="527050"/>
          </a:xfrm>
          <a:prstGeom prst="rect">
            <a:avLst/>
          </a:prstGeom>
          <a:solidFill>
            <a:srgbClr val="00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22537" name="Rechteck 13"/>
          <p:cNvSpPr>
            <a:spLocks noChangeArrowheads="1"/>
          </p:cNvSpPr>
          <p:nvPr/>
        </p:nvSpPr>
        <p:spPr bwMode="auto">
          <a:xfrm>
            <a:off x="7466013" y="2708275"/>
            <a:ext cx="1495425" cy="52705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6372225" y="2828925"/>
            <a:ext cx="936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000">
                <a:latin typeface="Arial" panose="020B0604020202020204" pitchFamily="34" charset="0"/>
              </a:rPr>
              <a:t>SBS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 b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7251700" y="2828925"/>
            <a:ext cx="14970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000">
                <a:latin typeface="Arial" panose="020B0604020202020204" pitchFamily="34" charset="0"/>
              </a:rPr>
              <a:t>ISF+</a:t>
            </a:r>
            <a:r>
              <a:rPr kumimoji="0" lang="de-DE" altLang="de-DE" sz="2000" b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6659563" y="1987550"/>
            <a:ext cx="1944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kumimoji="0" lang="de-DE" altLang="de-DE" sz="2000">
                <a:latin typeface="Arial" panose="020B0604020202020204" pitchFamily="34" charset="0"/>
              </a:rPr>
              <a:t>Sprach-</a:t>
            </a:r>
          </a:p>
          <a:p>
            <a:pPr algn="ctr" eaLnBrk="1" hangingPunct="1">
              <a:lnSpc>
                <a:spcPct val="105000"/>
              </a:lnSpc>
              <a:spcAft>
                <a:spcPts val="1800"/>
              </a:spcAft>
            </a:pPr>
            <a:r>
              <a:rPr kumimoji="0" lang="de-DE" altLang="de-DE" sz="2000">
                <a:latin typeface="Arial" panose="020B0604020202020204" pitchFamily="34" charset="0"/>
              </a:rPr>
              <a:t>förderung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</a:pPr>
            <a:endParaRPr kumimoji="0" lang="de-DE" altLang="de-DE" sz="2200" b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Rectangle 2"/>
          <p:cNvSpPr>
            <a:spLocks noChangeArrowheads="1"/>
          </p:cNvSpPr>
          <p:nvPr/>
        </p:nvSpPr>
        <p:spPr bwMode="auto">
          <a:xfrm>
            <a:off x="684213" y="3573463"/>
            <a:ext cx="8208267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Einheitliche Bezuschussungsformen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Keine Doppelförderung von Kindern – aber SBS, ISK und </a:t>
            </a:r>
            <a:r>
              <a:rPr kumimoji="0" lang="de-DE" altLang="de-DE" sz="2200" b="0" dirty="0" err="1">
                <a:solidFill>
                  <a:srgbClr val="336600"/>
                </a:solidFill>
                <a:latin typeface="Arial" panose="020B0604020202020204" pitchFamily="34" charset="0"/>
              </a:rPr>
              <a:t>SprachFit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 in einer Einrichtung parallel möglich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SBS-Gruppe: gemischte Gruppe - Kinder mit und ohne intensivem Sprachförderbedarf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inklusiver Ansatz von SBS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C31B4-18B3-745C-B9BB-151FD5E9E940}"/>
              </a:ext>
            </a:extLst>
          </p:cNvPr>
          <p:cNvSpPr>
            <a:spLocks/>
          </p:cNvSpPr>
          <p:nvPr/>
        </p:nvSpPr>
        <p:spPr bwMode="auto">
          <a:xfrm>
            <a:off x="250825" y="405036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Visitenkarte, Schrift, Logo enthält.&#10;&#10;Automatisch generierte Beschreibung">
            <a:extLst>
              <a:ext uri="{FF2B5EF4-FFF2-40B4-BE49-F238E27FC236}">
                <a16:creationId xmlns:a16="http://schemas.microsoft.com/office/drawing/2014/main" id="{279B3E08-3ED1-3E31-3630-97BA398EC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68" y="3287380"/>
            <a:ext cx="1814988" cy="1327743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755576" y="4509120"/>
            <a:ext cx="80645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Registrierung SBS-Bildungskooperationen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Zertifizierung musikpädagogische Fachkräfte / Durchführung Fortbildungen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81432" y="4212828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413544" y="2011362"/>
            <a:ext cx="8532812" cy="9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Partner: </a:t>
            </a:r>
          </a:p>
          <a:p>
            <a:pPr marL="719138" indent="-363538" eaLnBrk="1" hangingPunct="1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Landesmusikverband Baden-Württemberg e.V. + </a:t>
            </a:r>
          </a:p>
          <a:p>
            <a:pPr marL="719138" indent="-363538"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Ø"/>
              <a:tabLst>
                <a:tab pos="719138" algn="l"/>
              </a:tabLst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Landesverband der Musikschulen Baden-Württembergs e.V.</a:t>
            </a:r>
          </a:p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beauftragt vom Land mit</a:t>
            </a: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395288" y="4724400"/>
            <a:ext cx="856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550863" y="5229225"/>
            <a:ext cx="8713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itel 1"/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ARGE SBS  </a:t>
            </a:r>
            <a:br>
              <a:rPr kumimoji="0" lang="de-DE" altLang="de-DE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2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3" name="Grafik 2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234FEE70-6A43-D62A-D241-2177E2BB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1925607"/>
            <a:ext cx="1210638" cy="1210638"/>
          </a:xfrm>
          <a:prstGeom prst="rect">
            <a:avLst/>
          </a:prstGeom>
        </p:spPr>
      </p:pic>
      <p:pic>
        <p:nvPicPr>
          <p:cNvPr id="7" name="Grafik 6" descr="Ein Bild, das Text, Schrift, Typografie enthält.&#10;&#10;Automatisch generierte Beschreibung">
            <a:extLst>
              <a:ext uri="{FF2B5EF4-FFF2-40B4-BE49-F238E27FC236}">
                <a16:creationId xmlns:a16="http://schemas.microsoft.com/office/drawing/2014/main" id="{BFBD21AF-6048-63AF-B00A-0A627750C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18" y="3888782"/>
            <a:ext cx="1406251" cy="32404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11188" y="2205038"/>
            <a:ext cx="83534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Förderantrag: bei der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hlinkClick r:id="rId2"/>
              </a:rPr>
              <a:t>L-Bank</a:t>
            </a: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hlinkClick r:id="rId3"/>
              </a:rPr>
              <a:t>SBS-Registrierungsnummer</a:t>
            </a: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Mitwirkung des Kooperationspartners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Bildungspartner vereinbaren Rahmenbedingungen (Stundenausfall, Zahlungsmodalitäten,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hlinkClick r:id="rId4"/>
              </a:rPr>
              <a:t>Verantwortlichkeiten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, Räumlichkeiten, Personal, Qualitätssicherung)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panose="020B0604020202020204" pitchFamily="34" charset="0"/>
              </a:rPr>
              <a:t>möglichst vor Beginn der Maßnahme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Auszahlung der Fördermittel an Antragssteller (Träger Kita)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Rechnungsstellung durch Bildungspartner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611188" y="4292600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539750" y="1557338"/>
            <a:ext cx="7200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Fördermodalitäten</a:t>
            </a:r>
            <a:r>
              <a:rPr kumimoji="0"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4C9EDF-D74F-E8AF-B6E7-0A8F8CD45EF9}"/>
              </a:ext>
            </a:extLst>
          </p:cNvPr>
          <p:cNvSpPr>
            <a:spLocks/>
          </p:cNvSpPr>
          <p:nvPr/>
        </p:nvSpPr>
        <p:spPr bwMode="auto">
          <a:xfrm>
            <a:off x="250825" y="405036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187450" y="4221163"/>
            <a:ext cx="7200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457" y="2728912"/>
            <a:ext cx="8247062" cy="28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Durchführung im Tandem von einer Pädagogischen Fachkraft und einer SBS-zertifizierten musikpädagogischen Fachkraft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Durchführung gemäß Rahmenplan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geeignete Räumlichkeiten vorhanden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Tandempartner*in hat Zeit für die Teilnahme und Vertiefung</a:t>
            </a:r>
            <a:b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</a:b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55FC03-AEA8-4346-570C-3E0FA1349F68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41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25981" y="2276872"/>
            <a:ext cx="82819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Förderantrag: 36 SBS-Stunden 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anteilige Förderung bei 30 - 36 SBS-Stunden möglich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u="sng" dirty="0">
                <a:solidFill>
                  <a:srgbClr val="336600"/>
                </a:solidFill>
                <a:latin typeface="Arial" panose="020B0604020202020204" pitchFamily="34" charset="0"/>
              </a:rPr>
              <a:t>in der Regel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keine Förderung bei weniger als 30 SBS-Stunden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u="sng" dirty="0">
                <a:solidFill>
                  <a:srgbClr val="336600"/>
                </a:solidFill>
                <a:latin typeface="Arial" panose="020B0604020202020204" pitchFamily="34" charset="0"/>
              </a:rPr>
              <a:t>in Ausnahmefällen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anteilige Förderung auch bei weniger als 30 SBS-Stunden möglich</a:t>
            </a: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Entscheidung hierüber liegt bei der L-Bank – ARGE SBS wird hier nur bei Bedarf von der L-Bank kontaktiert</a:t>
            </a: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611188" y="4292600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5AB86-D514-4F9A-D81C-87751175083F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-1044575" y="29464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39750" y="2660627"/>
            <a:ext cx="8639176" cy="256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frühzeitiger Beginn Maßnahmen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frühzeitige Vereinbarung möglicher Ersatz- / Nachholtermine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Ziel-Horizont mindestens 30 SBS-Stunden!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Abwesenheits- / Krankheitsvertretungen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Enge Abstimmung zwischen den Bildungspartnern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395288" y="1737520"/>
            <a:ext cx="8532812" cy="4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Stundenausfall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550863" y="5229200"/>
            <a:ext cx="871378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550863" y="2386013"/>
            <a:ext cx="7848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kumimoji="0" lang="de-DE" altLang="de-DE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Rectangle 2"/>
          <p:cNvSpPr>
            <a:spLocks noChangeArrowheads="1"/>
          </p:cNvSpPr>
          <p:nvPr/>
        </p:nvSpPr>
        <p:spPr bwMode="auto">
          <a:xfrm>
            <a:off x="517525" y="2189957"/>
            <a:ext cx="8532813" cy="4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 b="0" u="sng" dirty="0">
                <a:solidFill>
                  <a:srgbClr val="336600"/>
                </a:solidFill>
                <a:latin typeface="Arial" panose="020B0604020202020204" pitchFamily="34" charset="0"/>
              </a:rPr>
              <a:t>Empfehlungen  </a:t>
            </a:r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395288" y="6093296"/>
            <a:ext cx="85328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aber: </a:t>
            </a:r>
            <a:r>
              <a:rPr kumimoji="0" lang="de-DE" altLang="de-DE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Risiken lassen sich nur minimieren, nicht beseitigen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22B80E-210E-3225-AA1C-3ABEEECAF6F8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-1044575" y="29464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50863" y="2420938"/>
            <a:ext cx="84597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kumimoji="0" lang="de-DE" altLang="de-DE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42900" y="1881188"/>
            <a:ext cx="85328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Gruppengröße  SBS-Maßnahmen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550863" y="5229225"/>
            <a:ext cx="8713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550863" y="2603499"/>
            <a:ext cx="784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7702" y="2472936"/>
            <a:ext cx="7843838" cy="4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Erste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SBS-Maßnahme / SBS-Gruppe</a:t>
            </a:r>
          </a:p>
          <a:p>
            <a:pPr marL="0" indent="0" eaLnBrk="1" hangingPunct="1">
              <a:spcAft>
                <a:spcPts val="1800"/>
              </a:spcAft>
              <a:defRPr/>
            </a:pP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8837" y="3039867"/>
            <a:ext cx="7843838" cy="4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mindestens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drei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„Förderkinder“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in der Kita 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mindestens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neun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Kinder insgesamt</a:t>
            </a:r>
          </a:p>
          <a:p>
            <a:pPr marL="0" indent="0" eaLnBrk="1" hangingPunct="1">
              <a:spcAft>
                <a:spcPts val="1800"/>
              </a:spcAft>
              <a:defRPr/>
            </a:pP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2900" y="4351338"/>
            <a:ext cx="7843838" cy="59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Zweite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SBS-Maßnahme / SBS-Gruppe in der Kita zuschussfähig möglich ab  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kumimoji="0" lang="de-DE" altLang="de-DE" sz="2200" b="0" dirty="0">
              <a:solidFill>
                <a:srgbClr val="336600"/>
              </a:solidFill>
              <a:latin typeface="Arial" charset="0"/>
            </a:endParaRPr>
          </a:p>
          <a:p>
            <a:pPr marL="0" indent="0" eaLnBrk="1" hangingPunct="1">
              <a:spcAft>
                <a:spcPts val="1800"/>
              </a:spcAft>
              <a:defRPr/>
            </a:pP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22150" y="5322695"/>
            <a:ext cx="7843838" cy="6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acht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„Förderkinder“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in der Kita 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Erneut mindestens </a:t>
            </a:r>
            <a:r>
              <a:rPr kumimoji="0" lang="de-DE" altLang="de-DE" sz="2200" b="0" dirty="0">
                <a:solidFill>
                  <a:srgbClr val="FF0000"/>
                </a:solidFill>
                <a:latin typeface="Arial" charset="0"/>
              </a:rPr>
              <a:t>9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Kinder insgesamt in der (2.) Gruppe</a:t>
            </a:r>
          </a:p>
          <a:p>
            <a:pPr marL="0" indent="0" eaLnBrk="1" hangingPunct="1">
              <a:spcAft>
                <a:spcPts val="1800"/>
              </a:spcAft>
              <a:defRPr/>
            </a:pP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4718A8-F64A-2ECF-75CD-00E3BB1F5CCF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8901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-1044575" y="29464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50863" y="2420938"/>
            <a:ext cx="84597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kumimoji="0" lang="de-DE" altLang="de-DE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550863" y="5229225"/>
            <a:ext cx="8713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550863" y="2603499"/>
            <a:ext cx="784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1211" y="2708920"/>
            <a:ext cx="8261230" cy="197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8 Förderkinder in der Kita: 2 SBS-Maßnahmen  / - Gruppen (8), mit 18 Kinder insgesamt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15 Förderkinder in der Kita: 3 SBS-Maßnahmen  / - Gruppen (7+8), mit 27 Kinder insgesamt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22 Förderkinder: in der Kita </a:t>
            </a:r>
            <a:r>
              <a:rPr kumimoji="0" lang="de-DE" altLang="de-DE" sz="2200" dirty="0">
                <a:solidFill>
                  <a:srgbClr val="336600"/>
                </a:solidFill>
                <a:latin typeface="Arial" charset="0"/>
              </a:rPr>
              <a:t>4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 SBS-Maßnahmen / - Gruppen (7+7+8), mit 36 Kinder insgesamt</a:t>
            </a:r>
          </a:p>
          <a:p>
            <a:pPr marL="0" indent="0" eaLnBrk="1" hangingPunct="1">
              <a:spcAft>
                <a:spcPts val="1800"/>
              </a:spcAft>
              <a:defRPr/>
            </a:pPr>
            <a:endParaRPr kumimoji="0" lang="de-DE" altLang="de-DE" b="0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91E0D4-42E8-827D-5F5E-97E4342BA0ED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5029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-1044575" y="29464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00088" y="2820193"/>
            <a:ext cx="8350250" cy="2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mindestens </a:t>
            </a:r>
            <a:r>
              <a:rPr kumimoji="0" lang="de-DE" altLang="de-DE" sz="2200" b="0" u="sng" dirty="0">
                <a:solidFill>
                  <a:srgbClr val="336600"/>
                </a:solidFill>
                <a:latin typeface="Arial" panose="020B0604020202020204" pitchFamily="34" charset="0"/>
              </a:rPr>
              <a:t>drei förderbedürftige Kinder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 der Maßnahme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Ziffer 6.4.1 Förderrichtlinie: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Möglichkeit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anteilige Rückforderung von Fördermitteln – Rückforderung kein „muss“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Empfehlung: frühzeitige Information an die L-Bank bei längerfristiger Unterschreitung 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Empfehlung: mindestens fünf förderbedürftige Kinder in der Maßnahme</a:t>
            </a:r>
          </a:p>
          <a:p>
            <a:pPr eaLnBrk="1" hangingPunct="1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kumimoji="0" lang="de-DE" altLang="de-DE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81000" y="5229225"/>
            <a:ext cx="87137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550863" y="2386013"/>
            <a:ext cx="7848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2400"/>
              </a:spcAft>
            </a:pPr>
            <a:endParaRPr kumimoji="0" lang="de-DE" altLang="de-DE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517525" y="2346326"/>
            <a:ext cx="8532813" cy="4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Grundsätzlich: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AB7AAF-2C35-63E4-354E-8EF0DC84E286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07950" y="32131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466725" y="1700213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Zeitlicher Aufwand musikpädagogische Fachkraft</a:t>
            </a:r>
          </a:p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			</a:t>
            </a:r>
            <a:endParaRPr kumimoji="0" lang="de-DE" altLang="de-DE" sz="2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5129" name="Textfeld 4"/>
          <p:cNvSpPr txBox="1">
            <a:spLocks noChangeArrowheads="1"/>
          </p:cNvSpPr>
          <p:nvPr/>
        </p:nvSpPr>
        <p:spPr bwMode="auto">
          <a:xfrm>
            <a:off x="971550" y="2420938"/>
            <a:ext cx="7993063" cy="4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SBS-Stunde: 60 Minuten, besteht aus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1639888" y="2811463"/>
            <a:ext cx="72009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Times" panose="02020603050405020304" pitchFamily="18" charset="0"/>
              <a:buAutoNum type="arabicPeriod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didaktische Einheiten von mindestens 45 Min. 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Times" panose="02020603050405020304" pitchFamily="18" charset="0"/>
              <a:buAutoNum type="arabicPeriod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Zeit für Abstimmung musikpädagogische Fachkraft – Erzieher*in: maximal 15 Min. 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044575" y="4492625"/>
            <a:ext cx="7993063" cy="4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Zeit für Vor- / Nachbereitung SBS-Stunde: 44 Min.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738313" y="4868863"/>
            <a:ext cx="7102475" cy="17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vergütete Zeit für Zusammenhangstätigkeiten je  45 Min. bei </a:t>
            </a:r>
            <a:r>
              <a:rPr lang="de-DE" altLang="de-DE" sz="2200" b="0" dirty="0" err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TvöD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-Beschäftigung: </a:t>
            </a:r>
            <a:r>
              <a:rPr lang="de-DE" altLang="de-DE" sz="2200" b="0" u="sng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Min</a:t>
            </a: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5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Min. + 15 Min. SBS-Stunde = 33 + 11 Min. Zeit für Zusammenhangstätigkeit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E27D1F-2C66-B4B8-0DAC-5168C7853B0C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611188" y="4269343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11188" y="1628800"/>
            <a:ext cx="8281987" cy="10081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Stundendokumentation nur auf Nachfrage einreichen </a:t>
            </a:r>
          </a:p>
          <a:p>
            <a:pPr eaLnBrk="1" hangingPunct="1">
              <a:lnSpc>
                <a:spcPct val="105000"/>
              </a:lnSpc>
            </a:pPr>
            <a:endParaRPr kumimoji="0" lang="de-DE" altLang="de-DE" sz="2400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B90817-96DB-4A10-DE00-9A9BD3F81326}"/>
              </a:ext>
            </a:extLst>
          </p:cNvPr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Förderung von SBS-Maßnahmen   </a:t>
            </a:r>
            <a:br>
              <a:rPr kumimoji="0" lang="de-DE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0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23886"/>
            <a:ext cx="4968552" cy="30155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45" y="2073731"/>
            <a:ext cx="2901132" cy="15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771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8340" y="321297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872276" y="3212976"/>
            <a:ext cx="74441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 2025/ 2026 insgesamt 1.341 aktive Bildungskooperationen mit  ca. 2.608 SBS-Maßnahmen und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 30.324 Kindern</a:t>
            </a:r>
          </a:p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Davon 16.476 mit intensivem Sprachförderbedarf und 7.310 im Vorschulalter</a:t>
            </a:r>
          </a:p>
          <a:p>
            <a:pPr eaLnBrk="1" hangingPunct="1">
              <a:lnSpc>
                <a:spcPct val="105000"/>
              </a:lnSpc>
              <a:spcAft>
                <a:spcPct val="75000"/>
              </a:spcAft>
              <a:buFont typeface="Wingdings" panose="05000000000000000000" pitchFamily="2" charset="2"/>
              <a:buChar char="§"/>
            </a:pPr>
            <a:endParaRPr kumimoji="0" lang="de-DE" alt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 b="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</a:p>
          <a:p>
            <a:pPr marL="0" indent="0"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 b="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872276" y="1960256"/>
            <a:ext cx="7565404" cy="11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Derzeit 2.665 registrierte Bildungskooperationen </a:t>
            </a:r>
          </a:p>
          <a:p>
            <a:pPr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Ø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= In ca. 28 % aller Kitas in BW wird aktuell oder wurden bereits SBS-Maßnahmen durchgeführt</a:t>
            </a:r>
          </a:p>
          <a:p>
            <a:pPr marL="0" indent="0"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200" dirty="0">
                <a:solidFill>
                  <a:srgbClr val="000066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827584" y="5445224"/>
            <a:ext cx="7993062" cy="15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Ø"/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Seit Januar 2025 gibt es 20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 neu registrierte Bildungskooperationen </a:t>
            </a:r>
            <a:r>
              <a:rPr kumimoji="0" lang="de-DE" altLang="de-DE" sz="22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9194800" y="4232275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, </a:t>
            </a:r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5D85E5-93D1-DE94-9423-2130AF5DE358}"/>
              </a:ext>
            </a:extLst>
          </p:cNvPr>
          <p:cNvSpPr txBox="1"/>
          <p:nvPr/>
        </p:nvSpPr>
        <p:spPr>
          <a:xfrm>
            <a:off x="872276" y="510462"/>
            <a:ext cx="463582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tabLst>
                <a:tab pos="268288" algn="l"/>
              </a:tabLst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SBS 2025/26 - Perspektive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07950" y="2665412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711819" y="2133600"/>
            <a:ext cx="8316913" cy="27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Fachliche Begleitung / Beratung SBS-Bildungskooperationen: Bildungspartner + </a:t>
            </a:r>
            <a:r>
              <a:rPr kumimoji="0" lang="de-DE" altLang="de-DE" sz="2200" b="0" dirty="0" err="1">
                <a:solidFill>
                  <a:srgbClr val="336600"/>
                </a:solidFill>
                <a:latin typeface="Arial" charset="0"/>
              </a:rPr>
              <a:t>musikpäd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. Fachkräfte + päd. Fachkräfte Kita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Qualitätssicherung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Information / Beratung Interessierte zum Bildungsprogramm und zum Förderweg SBS in Kolibri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kumimoji="0" lang="de-DE" altLang="de-DE" sz="2200" b="0" dirty="0">
                <a:solidFill>
                  <a:srgbClr val="336600"/>
                </a:solidFill>
                <a:latin typeface="Arial" charset="0"/>
              </a:rPr>
              <a:t>Beratung / Unterstützung Kultusministerium  + L-Bank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11188" y="4292600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459408" y="4724400"/>
            <a:ext cx="856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550863" y="5229225"/>
            <a:ext cx="8713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kumimoji="0" lang="de-DE" altLang="de-DE" sz="220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sz="24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itel 1"/>
          <p:cNvSpPr>
            <a:spLocks/>
          </p:cNvSpPr>
          <p:nvPr/>
        </p:nvSpPr>
        <p:spPr bwMode="auto">
          <a:xfrm>
            <a:off x="250825" y="333375"/>
            <a:ext cx="583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ARGE SBS  </a:t>
            </a:r>
            <a:br>
              <a:rPr kumimoji="0"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2800" b="0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3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31913" y="32972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39750" y="3297238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93,25 %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der Kooperationen verlaufen zufriedenstellend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27063" y="3490913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539750" y="3987802"/>
            <a:ext cx="72882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95350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1439863" algn="l"/>
              </a:tabLst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87,16 %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Inhalte werden an die Einrichtung und 		Kinder angepasst</a:t>
            </a:r>
          </a:p>
          <a:p>
            <a:pPr defTabSz="1439863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90,54 %  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SBS lässt sich organisatorisch gut 	 umsetzen</a:t>
            </a:r>
          </a:p>
          <a:p>
            <a:pPr defTabSz="1439863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76,36%</a:t>
            </a:r>
            <a:r>
              <a:rPr kumimoji="0"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	Inhalte werden wiederholt und vertieft</a:t>
            </a: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684213" y="4437063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539750" y="1557338"/>
            <a:ext cx="76327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Ergebnisse der Umfrage Juli 2023 an die Kitas</a:t>
            </a: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5000"/>
              </a:lnSpc>
              <a:spcAft>
                <a:spcPts val="1200"/>
              </a:spcAft>
            </a:pPr>
            <a:r>
              <a:rPr kumimoji="0" lang="de-DE" altLang="de-DE" b="0" dirty="0">
                <a:solidFill>
                  <a:srgbClr val="336600"/>
                </a:solidFill>
                <a:latin typeface="Arial" panose="020B0604020202020204" pitchFamily="34" charset="0"/>
              </a:rPr>
              <a:t>Rückmeldungen von 148 Kindertageseinrichtungen zur Umsetzung von SBS-Maßnahmen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E17E724-F21E-BD3B-8D7B-8C6F1064A301}"/>
              </a:ext>
            </a:extLst>
          </p:cNvPr>
          <p:cNvSpPr txBox="1"/>
          <p:nvPr/>
        </p:nvSpPr>
        <p:spPr>
          <a:xfrm>
            <a:off x="872276" y="510462"/>
            <a:ext cx="463582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tabLst>
                <a:tab pos="268288" algn="l"/>
              </a:tabLst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SBS 2023/24 - Perspektive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331913" y="329723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27063" y="3490913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600424" y="2636912"/>
            <a:ext cx="7848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kumimoji="0" lang="de-DE" altLang="de-DE" b="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684213" y="4437063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endParaRPr kumimoji="0" lang="de-DE" altLang="de-DE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539750" y="1557339"/>
            <a:ext cx="7632700" cy="122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Jahresmeldung der musikalischen Bildungspartner:</a:t>
            </a:r>
          </a:p>
          <a:p>
            <a:pPr eaLnBrk="1" hangingPunct="1">
              <a:lnSpc>
                <a:spcPct val="105000"/>
              </a:lnSpc>
              <a:spcAft>
                <a:spcPts val="1200"/>
              </a:spcAft>
            </a:pPr>
            <a:r>
              <a:rPr kumimoji="0" lang="de-DE" altLang="de-DE" sz="1200" dirty="0">
                <a:solidFill>
                  <a:srgbClr val="336600"/>
                </a:solidFill>
                <a:latin typeface="Arial" panose="020B0604020202020204" pitchFamily="34" charset="0"/>
              </a:rPr>
              <a:t>Rückmeldungen zu 1219 von 1341 aktiven Bildungskooperationen, September 2025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33AF3B-2F81-3565-236F-D3950A60E739}"/>
              </a:ext>
            </a:extLst>
          </p:cNvPr>
          <p:cNvSpPr txBox="1"/>
          <p:nvPr/>
        </p:nvSpPr>
        <p:spPr>
          <a:xfrm>
            <a:off x="872276" y="510462"/>
            <a:ext cx="463582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tabLst>
                <a:tab pos="268288" algn="l"/>
              </a:tabLst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SBS 2023/24 - Perspektive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58C0B7-0F8E-6322-2BEE-C1B59B19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" y="2411371"/>
            <a:ext cx="6823075" cy="3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047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1844824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der ARGE SBS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7585" y="2564904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SBS-Forum zum fachlichen Austausch, kostenlos, letzter Mittwoch im Monat, halbjährlich: </a:t>
            </a:r>
            <a:b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Mittwoch, </a:t>
            </a:r>
            <a:r>
              <a:rPr 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25.03.2025</a:t>
            </a:r>
            <a:r>
              <a:rPr lang="de-DE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Mittwoch, </a:t>
            </a:r>
            <a:r>
              <a:rPr 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30.09.2026</a:t>
            </a: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ab </a:t>
            </a:r>
            <a:r>
              <a:rPr lang="de-DE" sz="2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19:30 – 20:30 Uhr</a:t>
            </a:r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SBS-Forum für SBS-Lehrkräfte und Tandempartner*innen – Plattform zum Austausch: </a:t>
            </a:r>
            <a:r>
              <a:rPr lang="de-DE" sz="2000" b="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https://www.arge-sbs.de/kontakt/sbs-forum/</a:t>
            </a:r>
            <a:endParaRPr lang="de-DE" sz="2000" b="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85A5F88-D11E-88F1-32B9-7474082527EA}"/>
              </a:ext>
            </a:extLst>
          </p:cNvPr>
          <p:cNvSpPr txBox="1"/>
          <p:nvPr/>
        </p:nvSpPr>
        <p:spPr>
          <a:xfrm>
            <a:off x="872276" y="510462"/>
            <a:ext cx="463582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tabLst>
                <a:tab pos="268288" algn="l"/>
              </a:tabLst>
              <a:defRPr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SBS 2025/26 - Perspektive</a:t>
            </a:r>
          </a:p>
        </p:txBody>
      </p:sp>
    </p:spTree>
    <p:extLst>
      <p:ext uri="{BB962C8B-B14F-4D97-AF65-F5344CB8AC3E}">
        <p14:creationId xmlns:p14="http://schemas.microsoft.com/office/powerpoint/2010/main" val="3736991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611188" y="2924175"/>
            <a:ext cx="77724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</a:t>
            </a:r>
            <a:b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b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Aufmerksamkeit</a:t>
            </a:r>
            <a:br>
              <a:rPr lang="de-DE" altLang="de-DE" sz="40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000" b="1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/>
          <p:cNvSpPr>
            <a:spLocks noGrp="1"/>
          </p:cNvSpPr>
          <p:nvPr>
            <p:ph type="ctrTitle" idx="4294967295"/>
          </p:nvPr>
        </p:nvSpPr>
        <p:spPr bwMode="auto">
          <a:xfrm>
            <a:off x="468313" y="2852738"/>
            <a:ext cx="770413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200000"/>
              </a:lnSpc>
              <a:spcAft>
                <a:spcPts val="2400"/>
              </a:spcAft>
            </a:pPr>
            <a:r>
              <a:rPr lang="de-DE" altLang="de-DE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und nun sehr gerne Ihre Fragen ! </a:t>
            </a:r>
            <a:br>
              <a:rPr lang="de-DE" altLang="de-DE" sz="40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40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862728" y="1862570"/>
            <a:ext cx="7772400" cy="7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SBS-Fachkraft</a:t>
            </a:r>
            <a:b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</a:b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Voraussetzung für die Teilnahme an der Zertifizierung: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1049772" y="2874384"/>
            <a:ext cx="7704855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Abgeschlossenes Hochschulstudium EMP / Rhythmik o.ä.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Alternativ: abgeschl. berufsqualifizierende musikalische oder pädagogische Ausbildung  </a:t>
            </a:r>
            <a:r>
              <a:rPr lang="de-DE" altLang="de-D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 langjähriger Unterrichtserfahrung </a:t>
            </a:r>
            <a:r>
              <a:rPr lang="de-DE" altLang="de-D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anerkannte Weiterbildung in der Elementaren Musikpädagogik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E25E1E2-C786-048A-97B3-A0528D2FFB9D}"/>
              </a:ext>
            </a:extLst>
          </p:cNvPr>
          <p:cNvSpPr txBox="1">
            <a:spLocks/>
          </p:cNvSpPr>
          <p:nvPr/>
        </p:nvSpPr>
        <p:spPr bwMode="auto">
          <a:xfrm>
            <a:off x="501575" y="477168"/>
            <a:ext cx="7772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/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SBS-Fortbildungstage 2024/ 2025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73F2B1-84C4-4F08-8186-4C97C72CC2B7}"/>
              </a:ext>
            </a:extLst>
          </p:cNvPr>
          <p:cNvSpPr txBox="1"/>
          <p:nvPr/>
        </p:nvSpPr>
        <p:spPr>
          <a:xfrm>
            <a:off x="785809" y="5139894"/>
            <a:ext cx="7963621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05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Fachkraft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1800" b="0" i="1" dirty="0">
                <a:solidFill>
                  <a:srgbClr val="336600"/>
                </a:solidFill>
                <a:latin typeface="Arial" panose="020B0604020202020204" pitchFamily="34" charset="0"/>
                <a:hlinkClick r:id="rId2"/>
              </a:rPr>
              <a:t>(Im Sinne des § 7 Absatz 1 KiTaG)</a:t>
            </a:r>
            <a:br>
              <a:rPr lang="de-DE" altLang="de-DE" sz="1800" b="0" i="1" dirty="0">
                <a:solidFill>
                  <a:srgbClr val="336600"/>
                </a:solidFill>
                <a:latin typeface="Arial" panose="020B0604020202020204" pitchFamily="34" charset="0"/>
              </a:rPr>
            </a:br>
            <a:r>
              <a:rPr lang="de-DE" altLang="de-DE" sz="1800" b="0" i="1" dirty="0">
                <a:solidFill>
                  <a:srgbClr val="336600"/>
                </a:solidFill>
                <a:latin typeface="Arial" panose="020B0604020202020204" pitchFamily="34" charset="0"/>
              </a:rPr>
              <a:t>Freiwillige Teilnahme an den Fortbildungstagen  - Teilnahmebestätigung</a:t>
            </a:r>
          </a:p>
        </p:txBody>
      </p:sp>
    </p:spTree>
    <p:extLst>
      <p:ext uri="{BB962C8B-B14F-4D97-AF65-F5344CB8AC3E}">
        <p14:creationId xmlns:p14="http://schemas.microsoft.com/office/powerpoint/2010/main" val="25800676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323528" y="333152"/>
            <a:ext cx="77724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SBS-Fortbildungstage 2024/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636912"/>
            <a:ext cx="7772400" cy="1440160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5  Pflichtmodule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3 von 6 Wahlpflichtmodulen </a:t>
            </a: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27584" y="1916832"/>
            <a:ext cx="7772400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sz="2400" kern="1200" dirty="0">
                <a:solidFill>
                  <a:srgbClr val="336600"/>
                </a:solidFill>
                <a:latin typeface="Arial" panose="020B0604020202020204" pitchFamily="34" charset="0"/>
              </a:rPr>
              <a:t>Voraussetzung </a:t>
            </a:r>
            <a:r>
              <a:rPr kumimoji="0" 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kumimoji="0" lang="de-DE" sz="2400" kern="1200" dirty="0">
                <a:solidFill>
                  <a:srgbClr val="336600"/>
                </a:solidFill>
                <a:latin typeface="Arial" panose="020B0604020202020204" pitchFamily="34" charset="0"/>
              </a:rPr>
              <a:t> die Zertifizierung</a:t>
            </a:r>
            <a:endParaRPr kumimoji="0"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827584" y="4077072"/>
            <a:ext cx="7772400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400" i="1" dirty="0">
                <a:solidFill>
                  <a:srgbClr val="336600"/>
                </a:solidFill>
                <a:latin typeface="Arial" panose="020B0604020202020204" pitchFamily="34" charset="0"/>
              </a:rPr>
              <a:t>Zur </a:t>
            </a:r>
            <a:r>
              <a:rPr kumimoji="0" lang="de-DE" altLang="de-DE" sz="2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nachhaltigen</a:t>
            </a:r>
            <a:r>
              <a:rPr lang="de-DE" altLang="de-DE" sz="2400" i="1" dirty="0">
                <a:solidFill>
                  <a:srgbClr val="336600"/>
                </a:solidFill>
                <a:latin typeface="Arial" panose="020B0604020202020204" pitchFamily="34" charset="0"/>
              </a:rPr>
              <a:t> Sicherung der Qualität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de-DE" altLang="de-DE" sz="2400" b="0" i="1" dirty="0">
                <a:solidFill>
                  <a:srgbClr val="336600"/>
                </a:solidFill>
                <a:latin typeface="Arial" panose="020B0604020202020204" pitchFamily="34" charset="0"/>
              </a:rPr>
              <a:t>Teilnahme an der SBS-Zertifizierung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de-DE" altLang="de-DE" sz="2400" i="1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kumimoji="0" lang="de-DE" sz="2400" b="0" kern="12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636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66725" y="1989138"/>
            <a:ext cx="8677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75000"/>
              </a:spcAft>
            </a:pPr>
            <a:r>
              <a:rPr kumimoji="0" lang="de-DE" altLang="de-DE" sz="2400">
                <a:solidFill>
                  <a:srgbClr val="336600"/>
                </a:solidFill>
                <a:latin typeface="Arial" panose="020B0604020202020204" pitchFamily="34" charset="0"/>
              </a:rPr>
              <a:t>		</a:t>
            </a:r>
            <a:endParaRPr kumimoji="0" lang="de-DE" altLang="de-DE" sz="28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44575" y="20018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S-B-S in der KiTa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44463" y="3260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de-DE" sz="11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de-DE" sz="2400" b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608010" y="2333500"/>
            <a:ext cx="8394703" cy="8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kontinuierliche bedarfsgerechte Fortbildung (lebenslanges Lernen) und Erfahrungsaustausch</a:t>
            </a:r>
            <a:endParaRPr lang="de-DE" altLang="de-DE" sz="22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2F5E11D-5481-AB43-52F2-AE3813E9B844}"/>
              </a:ext>
            </a:extLst>
          </p:cNvPr>
          <p:cNvSpPr txBox="1">
            <a:spLocks/>
          </p:cNvSpPr>
          <p:nvPr/>
        </p:nvSpPr>
        <p:spPr bwMode="auto">
          <a:xfrm>
            <a:off x="323528" y="283330"/>
            <a:ext cx="7772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/>
            <a:r>
              <a:rPr kumimoji="0" lang="de-DE" altLang="de-DE" sz="22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SBS-Fortbildungstage 2024/ 2025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0682D9D-E700-9B80-9DD8-F8BFF0B4BDE1}"/>
              </a:ext>
            </a:extLst>
          </p:cNvPr>
          <p:cNvSpPr txBox="1">
            <a:spLocks/>
          </p:cNvSpPr>
          <p:nvPr/>
        </p:nvSpPr>
        <p:spPr>
          <a:xfrm>
            <a:off x="608010" y="3429000"/>
            <a:ext cx="7060334" cy="2282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sz="2200" b="0" kern="1200" dirty="0">
                <a:solidFill>
                  <a:srgbClr val="336600"/>
                </a:solidFill>
                <a:latin typeface="Arial" panose="020B0604020202020204" pitchFamily="34" charset="0"/>
              </a:rPr>
              <a:t>SBS-Regionaltreffen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sz="2200" b="0" dirty="0">
                <a:solidFill>
                  <a:srgbClr val="336600"/>
                </a:solidFill>
                <a:latin typeface="Arial" panose="020B0604020202020204" pitchFamily="34" charset="0"/>
              </a:rPr>
              <a:t>Online SBS-Forum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kumimoji="0" lang="de-DE" sz="2200" b="0" dirty="0">
                <a:solidFill>
                  <a:srgbClr val="336600"/>
                </a:solidFill>
                <a:latin typeface="Arial" panose="020B0604020202020204" pitchFamily="34" charset="0"/>
                <a:hlinkClick r:id="rId2"/>
              </a:rPr>
              <a:t>SBS Modulübersicht</a:t>
            </a:r>
            <a:endParaRPr kumimoji="0" lang="de-DE" sz="2200" b="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2400"/>
              </a:spcAft>
              <a:buNone/>
              <a:defRPr/>
            </a:pPr>
            <a:r>
              <a:rPr kumimoji="0" lang="de-DE" sz="2200" b="0" kern="1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kumimoji="0" lang="de-DE" sz="2200" b="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kumimoji="0" lang="de-DE" b="0" kern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9FE1B-A3E4-1B9A-D007-E7711295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66" y="2924050"/>
            <a:ext cx="1902005" cy="29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92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1772816"/>
            <a:ext cx="7488832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eaLnBrk="1" hangingPunct="1">
              <a:lnSpc>
                <a:spcPct val="105000"/>
              </a:lnSpc>
              <a:spcAft>
                <a:spcPct val="75000"/>
              </a:spcAft>
              <a:buFont typeface="Wingdings" pitchFamily="2" charset="2"/>
              <a:buChar char="§"/>
              <a:defRPr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Ausnahmen Umfang der SBS-Zertifizierung 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1" y="2348880"/>
            <a:ext cx="7488832" cy="350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05000"/>
              </a:lnSpc>
              <a:spcBef>
                <a:spcPts val="1200"/>
              </a:spcBef>
              <a:spcAft>
                <a:spcPts val="2400"/>
              </a:spcAft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</a:rPr>
              <a:t>Individuelle</a:t>
            </a:r>
            <a:r>
              <a:rPr lang="de-DE" altLang="de-DE" sz="2200" i="1" dirty="0">
                <a:solidFill>
                  <a:srgbClr val="336600"/>
                </a:solidFill>
                <a:latin typeface="Arial" panose="020B0604020202020204" pitchFamily="34" charset="0"/>
              </a:rPr>
              <a:t> Vereinbarungen der ARGE SBS mit Hochschulen/Bundesakademien</a:t>
            </a:r>
          </a:p>
          <a:p>
            <a:pPr marL="342900" lvl="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HMDK Stuttgart – SBS im Curriculum</a:t>
            </a:r>
          </a:p>
          <a:p>
            <a:pPr marL="342900" lvl="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Music &amp; Move, BA Trossingen</a:t>
            </a:r>
          </a:p>
          <a:p>
            <a:pPr marL="342900" lvl="0" indent="-342900" eaLnBrk="1" hangingPunct="1">
              <a:lnSpc>
                <a:spcPct val="105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Musik und Bewegung mit 4  –  6-jährigen Kindern an Musikschulen“ – </a:t>
            </a:r>
            <a:r>
              <a:rPr lang="de-DE" altLang="de-DE" sz="2200" b="0" i="1" dirty="0" err="1">
                <a:solidFill>
                  <a:srgbClr val="336600"/>
                </a:solidFill>
                <a:latin typeface="Arial" panose="020B0604020202020204" pitchFamily="34" charset="0"/>
              </a:rPr>
              <a:t>LvdM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, BAK Trossingen und </a:t>
            </a:r>
            <a:r>
              <a:rPr lang="de-DE" altLang="de-DE" sz="2200" b="0" i="1" dirty="0" err="1">
                <a:solidFill>
                  <a:srgbClr val="336600"/>
                </a:solidFill>
                <a:latin typeface="Arial" panose="020B0604020202020204" pitchFamily="34" charset="0"/>
              </a:rPr>
              <a:t>MuHo</a:t>
            </a:r>
            <a:r>
              <a:rPr lang="de-DE" altLang="de-DE" sz="2200" b="0" i="1" dirty="0">
                <a:solidFill>
                  <a:srgbClr val="336600"/>
                </a:solidFill>
                <a:latin typeface="Arial" panose="020B0604020202020204" pitchFamily="34" charset="0"/>
              </a:rPr>
              <a:t> Trossingen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4CFEA38-3188-F575-C43F-DEA8119F3068}"/>
              </a:ext>
            </a:extLst>
          </p:cNvPr>
          <p:cNvSpPr txBox="1">
            <a:spLocks/>
          </p:cNvSpPr>
          <p:nvPr/>
        </p:nvSpPr>
        <p:spPr bwMode="auto">
          <a:xfrm>
            <a:off x="621956" y="404664"/>
            <a:ext cx="6264696" cy="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lang="de-DE" altLang="de-DE" sz="2200" dirty="0">
                <a:solidFill>
                  <a:srgbClr val="336600"/>
                </a:solidFill>
                <a:latin typeface="Arial" panose="020B0604020202020204" pitchFamily="34" charset="0"/>
                <a:ea typeface="+mn-ea"/>
                <a:cs typeface="+mn-cs"/>
              </a:rPr>
              <a:t>2. SBS-Fortbildungstage 2024/ 2025</a:t>
            </a:r>
          </a:p>
        </p:txBody>
      </p:sp>
    </p:spTree>
    <p:extLst>
      <p:ext uri="{BB962C8B-B14F-4D97-AF65-F5344CB8AC3E}">
        <p14:creationId xmlns:p14="http://schemas.microsoft.com/office/powerpoint/2010/main" val="1263716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7772400" cy="43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5000"/>
              </a:lnSpc>
              <a:spcAft>
                <a:spcPct val="75000"/>
              </a:spcAft>
              <a:defRPr/>
            </a:pPr>
            <a:r>
              <a:rPr kumimoji="1" lang="de-DE" altLang="de-DE" sz="2200" b="1" kern="1200" dirty="0">
                <a:solidFill>
                  <a:srgbClr val="336600"/>
                </a:solidFill>
                <a:latin typeface="Arial" panose="020B0604020202020204" pitchFamily="34" charset="0"/>
                <a:ea typeface="+mn-ea"/>
                <a:cs typeface="+mn-cs"/>
              </a:rPr>
              <a:t>2. SBS-Fortbildungstage 2024 /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29023"/>
            <a:ext cx="8265575" cy="4006919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Unterscheidung SBS/MFE</a:t>
            </a:r>
          </a:p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Besonderheiten SBS – Didaktik und Methodik</a:t>
            </a:r>
          </a:p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Didaktische Handreichung, Umgang mit Materialien</a:t>
            </a:r>
          </a:p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Tandemarbeit </a:t>
            </a:r>
          </a:p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Vertiefung im Kita-Alltag</a:t>
            </a:r>
          </a:p>
          <a:p>
            <a:pPr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DE" sz="2200" kern="1200" dirty="0">
                <a:solidFill>
                  <a:srgbClr val="336600"/>
                </a:solidFill>
                <a:latin typeface="Arial" panose="020B0604020202020204" pitchFamily="34" charset="0"/>
              </a:rPr>
              <a:t>SBS und der Orientierungsplan</a:t>
            </a: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de-DE" sz="2200" kern="12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772816"/>
            <a:ext cx="7556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de-DE" altLang="de-DE" sz="2400" dirty="0">
                <a:solidFill>
                  <a:srgbClr val="336600"/>
                </a:solidFill>
                <a:latin typeface="Arial" panose="020B0604020202020204" pitchFamily="34" charset="0"/>
              </a:rPr>
              <a:t>Inhaltlicher „Roter Faden“ der Fortbildungstage</a:t>
            </a:r>
          </a:p>
          <a:p>
            <a:endParaRPr lang="de-DE" sz="22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8A96AEF2-C6D1-5271-7742-A120C522C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5" b="13698"/>
          <a:stretch/>
        </p:blipFill>
        <p:spPr>
          <a:xfrm>
            <a:off x="7617120" y="2248396"/>
            <a:ext cx="977423" cy="18643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40FD88-9B21-236A-09BD-2BB49389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112723"/>
            <a:ext cx="1296144" cy="182314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owerpoint Präsentation vers.1">
  <a:themeElements>
    <a:clrScheme name="Powerpoint Präsentation vers.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Präsentation vers.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Präsentation vers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äsentation vers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äsentation vers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äsentation vers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äsentation vers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äsentation vers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äsentation vers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SBS Präsentation 2016_NEU</Template>
  <TotalTime>0</TotalTime>
  <Words>2041</Words>
  <Application>Microsoft Office PowerPoint</Application>
  <PresentationFormat>Bildschirmpräsentation (4:3)</PresentationFormat>
  <Paragraphs>426</Paragraphs>
  <Slides>44</Slides>
  <Notes>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Times</vt:lpstr>
      <vt:lpstr>Times New Roman</vt:lpstr>
      <vt:lpstr>Wingdings</vt:lpstr>
      <vt:lpstr>Powerpoint Präsentation vers.1</vt:lpstr>
      <vt:lpstr> </vt:lpstr>
      <vt:lpstr>PowerPoint-Präsentation</vt:lpstr>
      <vt:lpstr>PowerPoint-Präsentation</vt:lpstr>
      <vt:lpstr>PowerPoint-Präsentation</vt:lpstr>
      <vt:lpstr>PowerPoint-Präsentation</vt:lpstr>
      <vt:lpstr>2. SBS-Fortbildungstage 2024/ 2025</vt:lpstr>
      <vt:lpstr>PowerPoint-Präsentation</vt:lpstr>
      <vt:lpstr>PowerPoint-Präsentation</vt:lpstr>
      <vt:lpstr>2. SBS-Fortbildungstage 2024 / 2025</vt:lpstr>
      <vt:lpstr>2. SBS-Fortbildungstage 2024 / 2025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 für  Ihre Aufmerksamkeit </vt:lpstr>
      <vt:lpstr>…. und nun sehr gerne Ihre Fragen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Tanya Soares</dc:creator>
  <cp:lastModifiedBy>Tanya Soares</cp:lastModifiedBy>
  <cp:revision>163</cp:revision>
  <cp:lastPrinted>2017-10-18T07:27:12Z</cp:lastPrinted>
  <dcterms:created xsi:type="dcterms:W3CDTF">2016-11-17T10:26:03Z</dcterms:created>
  <dcterms:modified xsi:type="dcterms:W3CDTF">2025-10-15T09:17:03Z</dcterms:modified>
</cp:coreProperties>
</file>