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671" r:id="rId3"/>
    <p:sldId id="675" r:id="rId4"/>
    <p:sldId id="261" r:id="rId5"/>
    <p:sldId id="260" r:id="rId6"/>
    <p:sldId id="674" r:id="rId7"/>
    <p:sldId id="258" r:id="rId8"/>
    <p:sldId id="259" r:id="rId9"/>
    <p:sldId id="262" r:id="rId10"/>
    <p:sldId id="6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84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59EA4-CAF2-4170-A29B-6B6326E83868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95CEA-E5B6-40F9-A830-FBC9CA4CA7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69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/>
          </a:p>
        </p:txBody>
      </p:sp>
      <p:sp>
        <p:nvSpPr>
          <p:cNvPr id="43012" name="Datumsplatzhalter 3"/>
          <p:cNvSpPr txBox="1">
            <a:spLocks noGrp="1"/>
          </p:cNvSpPr>
          <p:nvPr/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48" tIns="46024" rIns="92048" bIns="46024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DDE3E-042A-4A8A-B725-0F79F4E2ABF4}" type="datetime1">
              <a:rPr kumimoji="1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207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21.07.2026</a:t>
            </a:fld>
            <a:endParaRPr kumimoji="1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3013" name="Foliennummernplatzhalter 4"/>
          <p:cNvSpPr txBox="1">
            <a:spLocks noGrp="1"/>
          </p:cNvSpPr>
          <p:nvPr/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48" tIns="46024" rIns="92048" bIns="46024" anchor="b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94B38A-4CEC-4271-8071-EA0959235A42}" type="slidenum">
              <a:rPr kumimoji="1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207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74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FC15C-9412-9727-767E-BDE0C42D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>
            <a:extLst>
              <a:ext uri="{FF2B5EF4-FFF2-40B4-BE49-F238E27FC236}">
                <a16:creationId xmlns:a16="http://schemas.microsoft.com/office/drawing/2014/main" id="{D27A086F-4157-D1C5-5BD6-36785B283D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izenplatzhalter 2">
            <a:extLst>
              <a:ext uri="{FF2B5EF4-FFF2-40B4-BE49-F238E27FC236}">
                <a16:creationId xmlns:a16="http://schemas.microsoft.com/office/drawing/2014/main" id="{BB3FF7EA-6BE5-DAB4-FBC1-2695F8260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43012" name="Datumsplatzhalter 3">
            <a:extLst>
              <a:ext uri="{FF2B5EF4-FFF2-40B4-BE49-F238E27FC236}">
                <a16:creationId xmlns:a16="http://schemas.microsoft.com/office/drawing/2014/main" id="{F80B20A1-FD7B-55A2-BC14-041403CF5E98}"/>
              </a:ext>
            </a:extLst>
          </p:cNvPr>
          <p:cNvSpPr txBox="1">
            <a:spLocks noGrp="1"/>
          </p:cNvSpPr>
          <p:nvPr/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48" tIns="46024" rIns="92048" bIns="46024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DDE3E-042A-4A8A-B725-0F79F4E2ABF4}" type="datetime1">
              <a:rPr kumimoji="1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207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21.07.2026</a:t>
            </a:fld>
            <a:endParaRPr kumimoji="1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3013" name="Foliennummernplatzhalter 4">
            <a:extLst>
              <a:ext uri="{FF2B5EF4-FFF2-40B4-BE49-F238E27FC236}">
                <a16:creationId xmlns:a16="http://schemas.microsoft.com/office/drawing/2014/main" id="{54FF7F82-BCF3-A622-CE27-D6FF27E47C6E}"/>
              </a:ext>
            </a:extLst>
          </p:cNvPr>
          <p:cNvSpPr txBox="1">
            <a:spLocks noGrp="1"/>
          </p:cNvSpPr>
          <p:nvPr/>
        </p:nvSpPr>
        <p:spPr bwMode="auto"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48" tIns="46024" rIns="92048" bIns="46024" anchor="b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0" marR="0" lvl="0" indent="0" algn="r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94B38A-4CEC-4271-8071-EA0959235A42}" type="slidenum">
              <a:rPr kumimoji="1" lang="de-DE" alt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207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5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A8F37F-0625-4651-99A5-641E0FA1F1D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75888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02459-AFF8-4A54-A466-97582DC997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246690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6E8CC-B5CA-4F2F-B191-6A4D84F9485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534487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99A66-D009-40FB-819D-FD09A930FEB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492359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0F05FC-9BE0-4D7C-9841-158937EE42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978061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13F30-51D9-4C60-9BB2-718627BB26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663085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F994A-C085-4D12-96A4-D26F137D4C4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4632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EF63DF2A-BB3F-4D61-A6FE-9DABAEED4577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029" name="Grafik 6" descr="Logo SBS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318" y="260351"/>
            <a:ext cx="331893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lussdiagramm: Prozess 7"/>
          <p:cNvSpPr/>
          <p:nvPr userDrawn="1"/>
        </p:nvSpPr>
        <p:spPr>
          <a:xfrm>
            <a:off x="0" y="1196752"/>
            <a:ext cx="12192000" cy="144016"/>
          </a:xfrm>
          <a:prstGeom prst="flowChartProcess">
            <a:avLst/>
          </a:prstGeom>
          <a:gradFill>
            <a:gsLst>
              <a:gs pos="79000">
                <a:srgbClr val="008000"/>
              </a:gs>
              <a:gs pos="79000">
                <a:srgbClr val="99CC00"/>
              </a:gs>
              <a:gs pos="79000">
                <a:srgbClr val="99CC00"/>
              </a:gs>
              <a:gs pos="79000">
                <a:srgbClr val="99CC00"/>
              </a:gs>
              <a:gs pos="79000">
                <a:srgbClr val="99CC00"/>
              </a:gs>
              <a:gs pos="79000">
                <a:srgbClr val="99CC00"/>
              </a:gs>
              <a:gs pos="79000">
                <a:srgbClr val="99CC00"/>
              </a:gs>
              <a:gs pos="79000">
                <a:srgbClr val="669900"/>
              </a:gs>
              <a:gs pos="79000">
                <a:srgbClr val="FF0000">
                  <a:alpha val="22000"/>
                </a:srgbClr>
              </a:gs>
              <a:gs pos="79000">
                <a:srgbClr val="99CC00"/>
              </a:gs>
            </a:gsLst>
            <a:lin ang="0" scaled="1"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65597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3"/>
          <p:cNvSpPr>
            <a:spLocks noGrp="1"/>
          </p:cNvSpPr>
          <p:nvPr>
            <p:ph type="ctrTitle" idx="4294967295"/>
          </p:nvPr>
        </p:nvSpPr>
        <p:spPr bwMode="auto">
          <a:xfrm>
            <a:off x="2208213" y="2205039"/>
            <a:ext cx="777240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br>
              <a:rPr lang="de-DE" altLang="de-DE" sz="4100" b="1">
                <a:solidFill>
                  <a:srgbClr val="2D2D8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4100" b="1">
              <a:solidFill>
                <a:srgbClr val="2D2D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Untertitel 4"/>
          <p:cNvSpPr>
            <a:spLocks noGrp="1"/>
          </p:cNvSpPr>
          <p:nvPr>
            <p:ph type="subTitle" idx="4294967295"/>
          </p:nvPr>
        </p:nvSpPr>
        <p:spPr bwMode="auto">
          <a:xfrm>
            <a:off x="1847850" y="1628801"/>
            <a:ext cx="8568630" cy="46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>
              <a:spcBef>
                <a:spcPts val="600"/>
              </a:spcBef>
              <a:buNone/>
            </a:pPr>
            <a:r>
              <a:rPr lang="de-DE" altLang="de-DE" sz="1000" dirty="0"/>
              <a:t> </a:t>
            </a:r>
          </a:p>
          <a:p>
            <a:pPr marL="0" indent="0" algn="ctr" eaLnBrk="1" hangingPunct="1">
              <a:spcBef>
                <a:spcPts val="600"/>
              </a:spcBef>
              <a:buNone/>
            </a:pPr>
            <a:r>
              <a:rPr lang="de-DE" altLang="de-DE" sz="3600" b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„SINGEN-BEWEGEN-SPRECHEN“</a:t>
            </a:r>
            <a:endParaRPr lang="de-DE" altLang="de-DE" sz="2600" b="1" dirty="0">
              <a:solidFill>
                <a:srgbClr val="33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lnSpc>
                <a:spcPct val="130000"/>
              </a:lnSpc>
              <a:buNone/>
            </a:pPr>
            <a:r>
              <a:rPr lang="de-DE" altLang="de-DE" sz="2600" b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musikalisches Bildungsangebot </a:t>
            </a:r>
          </a:p>
          <a:p>
            <a:pPr marL="0" indent="0" algn="ctr" eaLnBrk="1" hangingPunct="1">
              <a:lnSpc>
                <a:spcPct val="130000"/>
              </a:lnSpc>
              <a:buNone/>
            </a:pPr>
            <a:r>
              <a:rPr lang="de-DE" altLang="de-DE" sz="2600" b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 Sprachförderung </a:t>
            </a:r>
          </a:p>
          <a:p>
            <a:pPr marL="0" indent="0" algn="ctr" eaLnBrk="1" hangingPunct="1">
              <a:lnSpc>
                <a:spcPct val="130000"/>
              </a:lnSpc>
              <a:buNone/>
            </a:pPr>
            <a:endParaRPr lang="de-DE" altLang="de-DE" sz="3000" b="1" dirty="0">
              <a:solidFill>
                <a:srgbClr val="33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lnSpc>
                <a:spcPct val="130000"/>
              </a:lnSpc>
              <a:buNone/>
            </a:pPr>
            <a:endParaRPr lang="de-DE" altLang="de-DE" sz="3000" dirty="0"/>
          </a:p>
        </p:txBody>
      </p:sp>
      <p:pic>
        <p:nvPicPr>
          <p:cNvPr id="3" name="Grafik 2" descr="Ein Bild, das Kleidung, Person, Schuhwerk, Menschliches Gesicht enthält.&#10;&#10;Automatisch generierte Beschreibung">
            <a:extLst>
              <a:ext uri="{FF2B5EF4-FFF2-40B4-BE49-F238E27FC236}">
                <a16:creationId xmlns:a16="http://schemas.microsoft.com/office/drawing/2014/main" id="{78E39E0A-CFE5-31B7-D2B1-44D2AD0896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8"/>
          <a:stretch/>
        </p:blipFill>
        <p:spPr>
          <a:xfrm>
            <a:off x="1527350" y="3956700"/>
            <a:ext cx="2481942" cy="2384885"/>
          </a:xfrm>
          <a:prstGeom prst="rect">
            <a:avLst/>
          </a:prstGeom>
        </p:spPr>
      </p:pic>
      <p:pic>
        <p:nvPicPr>
          <p:cNvPr id="9" name="Grafik 8" descr="Ein Bild, das Menschliches Gesicht, Kleidung, Kleinkind, Person enthält.&#10;&#10;Automatisch generierte Beschreibung">
            <a:extLst>
              <a:ext uri="{FF2B5EF4-FFF2-40B4-BE49-F238E27FC236}">
                <a16:creationId xmlns:a16="http://schemas.microsoft.com/office/drawing/2014/main" id="{55967DF6-CC30-AC74-B9C9-76B10DC1E9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715" y="4079631"/>
            <a:ext cx="3392931" cy="22619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814365-4EA4-9E2E-1F70-C8AD945C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>
            <a:extLst>
              <a:ext uri="{FF2B5EF4-FFF2-40B4-BE49-F238E27FC236}">
                <a16:creationId xmlns:a16="http://schemas.microsoft.com/office/drawing/2014/main" id="{976023A0-0AB9-BAD2-6F90-CA1E69DA4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414" y="320040"/>
            <a:ext cx="1580120" cy="5029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0AB2B3-4C3A-AE23-C255-2938CAC16DBF}"/>
              </a:ext>
            </a:extLst>
          </p:cNvPr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092E79-5C10-EEC5-DA16-6A27266697FD}"/>
              </a:ext>
            </a:extLst>
          </p:cNvPr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t>Was ist SBS?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C79EA9-1532-3E42-7B9A-B58560D32931}"/>
              </a:ext>
            </a:extLst>
          </p:cNvPr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71297E-9D94-58A6-13C6-EC669CFD8BD8}"/>
              </a:ext>
            </a:extLst>
          </p:cNvPr>
          <p:cNvSpPr txBox="1"/>
          <p:nvPr/>
        </p:nvSpPr>
        <p:spPr>
          <a:xfrm>
            <a:off x="1443270" y="1554480"/>
            <a:ext cx="9288264" cy="4593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Für die teilnehmenden Kinder im Alter von 3 bis 6 Jahren ist SBS ein kostenloses musikalisches Bildungsangebot.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SBS verbindet Gesang, Bewegung und Sprache spielerisch: 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r>
              <a:rPr lang="de-DE" sz="2200" dirty="0">
                <a:solidFill>
                  <a:srgbClr val="336600"/>
                </a:solidFill>
                <a:latin typeface="Arial" charset="0"/>
              </a:rPr>
              <a:t>Lieder, Texte, Handgesten- und Bewegungsspiele regen zum Mitmachen und Musizieren an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SBS fördert </a:t>
            </a:r>
            <a:r>
              <a:rPr lang="de-DE" sz="2200" b="1" dirty="0">
                <a:solidFill>
                  <a:srgbClr val="336600"/>
                </a:solidFill>
                <a:latin typeface="Arial" charset="0"/>
              </a:rPr>
              <a:t>Sprache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, 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r>
              <a:rPr lang="de-DE" sz="2200" b="1" dirty="0">
                <a:solidFill>
                  <a:srgbClr val="336600"/>
                </a:solidFill>
                <a:latin typeface="Arial" charset="0"/>
              </a:rPr>
              <a:t>Sinne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 (Sehen, Hören, Fühlen, Gleichgewichtssinn)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r>
              <a:rPr lang="de-DE" sz="2200" b="1" dirty="0">
                <a:solidFill>
                  <a:srgbClr val="336600"/>
                </a:solidFill>
                <a:latin typeface="Arial" charset="0"/>
              </a:rPr>
              <a:t>Bewegung, soziales Bewusstsein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und 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r>
              <a:rPr lang="de-DE" sz="2200" dirty="0">
                <a:solidFill>
                  <a:srgbClr val="336600"/>
                </a:solidFill>
                <a:latin typeface="Arial" charset="0"/>
              </a:rPr>
              <a:t>erleichtert so den Schulanfang.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Mit viel Spaß lernen die Kinder durch Musik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endParaRPr sz="2200" dirty="0">
              <a:solidFill>
                <a:srgbClr val="336600"/>
              </a:solidFill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C28DB0-8194-C67A-B3DF-D414E3F2523C}"/>
              </a:ext>
            </a:extLst>
          </p:cNvPr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</p:spTree>
    <p:extLst>
      <p:ext uri="{BB962C8B-B14F-4D97-AF65-F5344CB8AC3E}">
        <p14:creationId xmlns:p14="http://schemas.microsoft.com/office/powerpoint/2010/main" val="3768408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t>Weitere Entwicklungsvorteile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2250392"/>
            <a:ext cx="7680960" cy="3527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 err="1">
                <a:solidFill>
                  <a:srgbClr val="336600"/>
                </a:solidFill>
                <a:latin typeface="Arial" charset="0"/>
              </a:rPr>
              <a:t>Konzentration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Aufmerksamkeit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werden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gefördert</a:t>
            </a: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 err="1">
                <a:solidFill>
                  <a:srgbClr val="336600"/>
                </a:solidFill>
                <a:latin typeface="Arial" charset="0"/>
              </a:rPr>
              <a:t>Selbstregulation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,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Selbstwirksamkeit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emotionaler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Ausdruck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werden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unterstützt</a:t>
            </a:r>
            <a:endParaRPr lang="de-DE"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SBS fördert das Bewusstsein für den Körper und die eigenen Fähigkeiten. 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SBS stärkt das Selbstbewusstsein und fördert das Verhalten gegenüber anderen Kindern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endParaRPr sz="2200" dirty="0">
              <a:solidFill>
                <a:srgbClr val="336600"/>
              </a:solidFill>
              <a:latin typeface="Arial" charset="0"/>
            </a:endParaRPr>
          </a:p>
        </p:txBody>
      </p:sp>
      <p:pic>
        <p:nvPicPr>
          <p:cNvPr id="7" name="Picture 6" descr="p15_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497" y="2340696"/>
            <a:ext cx="3690246" cy="2937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rPr dirty="0" err="1"/>
              <a:t>Sprachliche</a:t>
            </a:r>
            <a:r>
              <a:rPr dirty="0"/>
              <a:t> </a:t>
            </a:r>
            <a:r>
              <a:rPr dirty="0" err="1"/>
              <a:t>Förderziele</a:t>
            </a: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554480"/>
            <a:ext cx="10881360" cy="4747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358775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b="1" dirty="0" err="1">
                <a:solidFill>
                  <a:srgbClr val="336600"/>
                </a:solidFill>
                <a:latin typeface="Arial" charset="0"/>
              </a:rPr>
              <a:t>Wortschatz</a:t>
            </a:r>
            <a:r>
              <a:rPr sz="2200" b="1" dirty="0">
                <a:solidFill>
                  <a:srgbClr val="336600"/>
                </a:solidFill>
                <a:latin typeface="Arial" charset="0"/>
              </a:rPr>
              <a:t>: </a:t>
            </a:r>
            <a:r>
              <a:rPr lang="de-DE" sz="2200" b="1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Erweiterung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durch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Lieder, Reime, Finger-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,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Handgesten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- und 									</a:t>
            </a:r>
            <a:r>
              <a:rPr lang="de-DE" sz="2200" dirty="0" err="1">
                <a:solidFill>
                  <a:srgbClr val="336600"/>
                </a:solidFill>
                <a:latin typeface="Arial" charset="0"/>
              </a:rPr>
              <a:t>Bewegungs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spiele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defTabSz="430213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19700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b="1" dirty="0" err="1">
                <a:solidFill>
                  <a:srgbClr val="336600"/>
                </a:solidFill>
                <a:latin typeface="Arial" charset="0"/>
              </a:rPr>
              <a:t>Phonetik</a:t>
            </a:r>
            <a:r>
              <a:rPr sz="2200" b="1" dirty="0">
                <a:solidFill>
                  <a:srgbClr val="336600"/>
                </a:solidFill>
                <a:latin typeface="Arial" charset="0"/>
              </a:rPr>
              <a:t>: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	Artikulation, Aussprache 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defTabSz="536575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b="1" dirty="0" err="1">
                <a:solidFill>
                  <a:srgbClr val="336600"/>
                </a:solidFill>
                <a:latin typeface="Arial" charset="0"/>
              </a:rPr>
              <a:t>Prosodie</a:t>
            </a:r>
            <a:r>
              <a:rPr sz="2200" b="1" dirty="0">
                <a:solidFill>
                  <a:srgbClr val="336600"/>
                </a:solidFill>
                <a:latin typeface="Arial" charset="0"/>
              </a:rPr>
              <a:t>: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Rhythmus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,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Tonhöhe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Betonung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fördern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die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Sprachmelodie</a:t>
            </a:r>
            <a:endParaRPr lang="de-DE"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defTabSz="493713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defTabSz="41275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2151063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b="1" dirty="0">
                <a:solidFill>
                  <a:srgbClr val="336600"/>
                </a:solidFill>
                <a:latin typeface="Arial" charset="0"/>
              </a:rPr>
              <a:t>Grammatik: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Präpositionen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Satzstrukturen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werden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durch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Bewegung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erlebbar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  <a:tab pos="2151063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b="1" dirty="0" err="1">
                <a:solidFill>
                  <a:srgbClr val="336600"/>
                </a:solidFill>
                <a:latin typeface="Arial" charset="0"/>
              </a:rPr>
              <a:t>Pragmatik</a:t>
            </a:r>
            <a:r>
              <a:rPr sz="2200" b="1" dirty="0">
                <a:solidFill>
                  <a:srgbClr val="336600"/>
                </a:solidFill>
                <a:latin typeface="Arial" charset="0"/>
              </a:rPr>
              <a:t>: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Situationsangemessener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Sprachgebrauch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durch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gemeinsames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Erleben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FEEF3-8DBA-E265-DF57-3C3B21E09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>
            <a:extLst>
              <a:ext uri="{FF2B5EF4-FFF2-40B4-BE49-F238E27FC236}">
                <a16:creationId xmlns:a16="http://schemas.microsoft.com/office/drawing/2014/main" id="{A54D141F-C3F3-51D4-A70D-D5EA1704B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1414" y="320040"/>
            <a:ext cx="1580120" cy="5029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82951B-D405-2000-D4E3-7EDA2F4044B1}"/>
              </a:ext>
            </a:extLst>
          </p:cNvPr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B071E9-B7BF-ED8E-D72B-9E7980467407}"/>
              </a:ext>
            </a:extLst>
          </p:cNvPr>
          <p:cNvSpPr txBox="1"/>
          <p:nvPr/>
        </p:nvSpPr>
        <p:spPr>
          <a:xfrm>
            <a:off x="548640" y="320040"/>
            <a:ext cx="8229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rPr dirty="0"/>
              <a:t>W</a:t>
            </a:r>
            <a:r>
              <a:rPr lang="de-DE" dirty="0" err="1"/>
              <a:t>ie</a:t>
            </a:r>
            <a:r>
              <a:rPr lang="de-DE" dirty="0"/>
              <a:t> läuft SBS ab</a:t>
            </a:r>
            <a:r>
              <a:rPr dirty="0"/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09DCEC-59FD-6778-C051-2E565099DE4C}"/>
              </a:ext>
            </a:extLst>
          </p:cNvPr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7CE56C-D17C-6568-5F7D-BF253D063020}"/>
              </a:ext>
            </a:extLst>
          </p:cNvPr>
          <p:cNvSpPr txBox="1"/>
          <p:nvPr/>
        </p:nvSpPr>
        <p:spPr>
          <a:xfrm>
            <a:off x="1443270" y="1554480"/>
            <a:ext cx="9288264" cy="4391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Dauer: 45 Minuten, einmal in der Woche 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Keine Vorkenntnisse nötig 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Gruppengröße: 9 bis 20 Kinder mit und ohne intensiven Sprachförderbedarf 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Ein Musiklehrer/eine Musiklehrerin kommt für SBS in die Kindertageseinrichtung. </a:t>
            </a: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Die Erzieherin/der Erzieher macht mit und wiederholt während der Woche die Inhalte der SBS-Stunde z.B. im Morgenkreis</a:t>
            </a: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36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Einheiten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pro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Kindergartenjahr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,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begleitet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von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fachlichem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Austausch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EBB015-1305-9A4F-94E3-3B7740AA9508}"/>
              </a:ext>
            </a:extLst>
          </p:cNvPr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</p:spTree>
    <p:extLst>
      <p:ext uri="{BB962C8B-B14F-4D97-AF65-F5344CB8AC3E}">
        <p14:creationId xmlns:p14="http://schemas.microsoft.com/office/powerpoint/2010/main" val="412738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t>Besondere Merkmale von SBS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0487" y="1715197"/>
            <a:ext cx="11064239" cy="3728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Kinder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bringen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sich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entsprechend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ihrer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individuellen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Fähigkeiten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ein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 err="1">
                <a:solidFill>
                  <a:srgbClr val="336600"/>
                </a:solidFill>
                <a:latin typeface="Arial" charset="0"/>
              </a:rPr>
              <a:t>Vielfältige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Methoden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regen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zu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künstlerisch-ästhetischem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Ausdruck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an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 err="1">
                <a:solidFill>
                  <a:srgbClr val="336600"/>
                </a:solidFill>
                <a:latin typeface="Arial" charset="0"/>
              </a:rPr>
              <a:t>Ausgewählte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Lieder, Texte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Bewegungen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ermöglichen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r>
              <a:rPr sz="2200" dirty="0">
                <a:solidFill>
                  <a:srgbClr val="336600"/>
                </a:solidFill>
                <a:latin typeface="Arial" charset="0"/>
              </a:rPr>
              <a:t>verbale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nonverbale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Teilhabe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Kinder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mit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ohne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Förderbedarf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lernen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endParaRPr lang="de-DE" sz="2200" dirty="0">
              <a:solidFill>
                <a:srgbClr val="336600"/>
              </a:solidFill>
              <a:latin typeface="Arial" charset="0"/>
            </a:endParaRPr>
          </a:p>
          <a:p>
            <a:pPr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tabLst>
                <a:tab pos="268288" algn="l"/>
              </a:tabLst>
              <a:defRPr/>
            </a:pPr>
            <a:r>
              <a:rPr lang="de-DE" sz="2200" dirty="0">
                <a:solidFill>
                  <a:srgbClr val="336600"/>
                </a:solidFill>
                <a:latin typeface="Arial" charset="0"/>
              </a:rPr>
              <a:t>	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gemeinsam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voneinander</a:t>
            </a:r>
            <a:endParaRPr sz="2200" dirty="0">
              <a:solidFill>
                <a:srgbClr val="336600"/>
              </a:solidFill>
              <a:latin typeface="Arial" charset="0"/>
            </a:endParaRPr>
          </a:p>
        </p:txBody>
      </p:sp>
      <p:pic>
        <p:nvPicPr>
          <p:cNvPr id="7" name="Picture 6" descr="p15_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528" y="3999244"/>
            <a:ext cx="4475070" cy="23422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t>Wer führt SBS durch?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79" y="1554480"/>
            <a:ext cx="10184439" cy="2863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SBS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wird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Tandem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durchgeführt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: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pädagogische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Fachkraft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der Kita +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musikpädagogische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SBS-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Fachkraft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Die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pädagogische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Fachkraft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nimmt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aktiv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teil </a:t>
            </a:r>
            <a:r>
              <a:rPr lang="de-DE" sz="2200" dirty="0">
                <a:solidFill>
                  <a:srgbClr val="336600"/>
                </a:solidFill>
                <a:latin typeface="Arial" charset="0"/>
              </a:rPr>
              <a:t>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Inhalte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werden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Kita-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Alltag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wiederholt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vertieft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, z. B.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Morgenkreis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So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wird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SBS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nachhaltig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im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Alltag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der Kita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verankert</a:t>
            </a:r>
            <a:endParaRPr sz="2200" dirty="0">
              <a:solidFill>
                <a:srgbClr val="336600"/>
              </a:solidFill>
              <a:latin typeface="Arial" charset="0"/>
            </a:endParaRPr>
          </a:p>
        </p:txBody>
      </p:sp>
      <p:pic>
        <p:nvPicPr>
          <p:cNvPr id="7" name="Picture 6" descr="p2_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5579" y="4835199"/>
            <a:ext cx="1794201" cy="17942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AE2CC4B-9DF8-8487-FD33-26D76DE97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655" y="4698492"/>
            <a:ext cx="2951988" cy="21595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0_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36600"/>
                </a:solidFill>
              </a:defRPr>
            </a:pPr>
            <a:r>
              <a:rPr dirty="0"/>
              <a:t>Wie </a:t>
            </a:r>
            <a:r>
              <a:rPr dirty="0" err="1"/>
              <a:t>können</a:t>
            </a:r>
            <a:r>
              <a:rPr dirty="0"/>
              <a:t> </a:t>
            </a:r>
            <a:r>
              <a:rPr dirty="0" err="1"/>
              <a:t>Eltern</a:t>
            </a:r>
            <a:r>
              <a:rPr dirty="0"/>
              <a:t> </a:t>
            </a:r>
            <a:r>
              <a:rPr dirty="0" err="1"/>
              <a:t>teilhaben</a:t>
            </a:r>
            <a:r>
              <a:rPr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2011680"/>
            <a:ext cx="8826472" cy="42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Kita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Fachkräfte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entscheiden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gemeinsam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,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ob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wann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Eltern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an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einer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SBS-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Stunde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teilnehmen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können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Ein SBS-Flyer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sowie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kurze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Elterninformationen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in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mehreren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Sprachen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stehen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zur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Verfügung</a:t>
            </a:r>
            <a:br>
              <a:rPr lang="de-DE" sz="2200" dirty="0">
                <a:solidFill>
                  <a:srgbClr val="336600"/>
                </a:solidFill>
                <a:latin typeface="Arial" charset="0"/>
              </a:rPr>
            </a:b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Lieder, Texte und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Handgestenspiele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können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gerne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geteilt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werden</a:t>
            </a:r>
            <a:endParaRPr lang="de-DE" sz="2200" dirty="0">
              <a:solidFill>
                <a:srgbClr val="336600"/>
              </a:solidFill>
              <a:latin typeface="Arial" charset="0"/>
            </a:endParaRPr>
          </a:p>
          <a:p>
            <a:pPr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tabLst>
                <a:tab pos="268288" algn="l"/>
              </a:tabLst>
              <a:defRPr/>
            </a:pPr>
            <a:endParaRPr sz="2200" dirty="0">
              <a:solidFill>
                <a:srgbClr val="336600"/>
              </a:solidFill>
              <a:latin typeface="Arial" charset="0"/>
            </a:endParaRPr>
          </a:p>
          <a:p>
            <a:pPr marL="342900" indent="-342900" fontAlgn="base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8288" algn="l"/>
              </a:tabLst>
              <a:defRPr/>
            </a:pPr>
            <a:r>
              <a:rPr sz="2200" dirty="0">
                <a:solidFill>
                  <a:srgbClr val="336600"/>
                </a:solidFill>
                <a:latin typeface="Arial" charset="0"/>
              </a:rPr>
              <a:t>Nach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Absprache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kann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es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auch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eine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SBS-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Aufführung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bei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einem</a:t>
            </a:r>
            <a:r>
              <a:rPr sz="2200" dirty="0">
                <a:solidFill>
                  <a:srgbClr val="336600"/>
                </a:solidFill>
                <a:latin typeface="Arial" charset="0"/>
              </a:rPr>
              <a:t> Kita-Fest </a:t>
            </a:r>
            <a:r>
              <a:rPr sz="2200" dirty="0" err="1">
                <a:solidFill>
                  <a:srgbClr val="336600"/>
                </a:solidFill>
                <a:latin typeface="Arial" charset="0"/>
              </a:rPr>
              <a:t>geben</a:t>
            </a:r>
            <a:endParaRPr sz="2200" dirty="0">
              <a:solidFill>
                <a:srgbClr val="336600"/>
              </a:solidFill>
              <a:latin typeface="Arial" charset="0"/>
            </a:endParaRPr>
          </a:p>
        </p:txBody>
      </p:sp>
      <p:pic>
        <p:nvPicPr>
          <p:cNvPr id="7" name="Picture 6" descr="p8_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386" y="3938569"/>
            <a:ext cx="1815500" cy="2553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" y="649224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888888"/>
                </a:solidFill>
              </a:defRPr>
            </a:pPr>
            <a:r>
              <a:t>SBS-Elterninformation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BE867E6-11C9-7E58-ED28-528BA51CB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717" y="2090224"/>
            <a:ext cx="1658413" cy="16584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28F32-F469-DD64-0F37-8CA0587A1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3">
            <a:extLst>
              <a:ext uri="{FF2B5EF4-FFF2-40B4-BE49-F238E27FC236}">
                <a16:creationId xmlns:a16="http://schemas.microsoft.com/office/drawing/2014/main" id="{4C5FBDB7-4EDE-21D9-863D-D7A99FAC75E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 bwMode="auto">
          <a:xfrm>
            <a:off x="2208213" y="2205039"/>
            <a:ext cx="7772400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br>
              <a:rPr lang="de-DE" altLang="de-DE" sz="4100" b="1">
                <a:solidFill>
                  <a:srgbClr val="2D2D8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4100" b="1">
              <a:solidFill>
                <a:srgbClr val="2D2D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Untertitel 4">
            <a:extLst>
              <a:ext uri="{FF2B5EF4-FFF2-40B4-BE49-F238E27FC236}">
                <a16:creationId xmlns:a16="http://schemas.microsoft.com/office/drawing/2014/main" id="{338E6D91-EFF2-9663-0900-7947BC5A57B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 bwMode="auto">
          <a:xfrm>
            <a:off x="1847850" y="1628801"/>
            <a:ext cx="8568630" cy="46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>
              <a:buNone/>
              <a:defRPr sz="4000" b="1">
                <a:solidFill>
                  <a:srgbClr val="FFFFFF"/>
                </a:solidFill>
              </a:defRPr>
            </a:pPr>
            <a:endParaRPr lang="de-DE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 algn="ctr">
              <a:buNone/>
              <a:defRPr sz="4000" b="1">
                <a:solidFill>
                  <a:srgbClr val="FFFFFF"/>
                </a:solidFill>
              </a:defRPr>
            </a:pPr>
            <a:r>
              <a:rPr lang="de-DE" sz="3000" b="1" dirty="0">
                <a:solidFill>
                  <a:srgbClr val="336600"/>
                </a:solidFill>
              </a:rPr>
              <a:t>Vielen Dank für Ihr Interesse!</a:t>
            </a:r>
          </a:p>
          <a:p>
            <a:pPr marL="0" indent="0" algn="ctr">
              <a:buNone/>
              <a:defRPr sz="4000" b="1">
                <a:solidFill>
                  <a:srgbClr val="FFFFFF"/>
                </a:solidFill>
              </a:defRPr>
            </a:pPr>
            <a:endParaRPr lang="de-DE" sz="3000" b="1" dirty="0">
              <a:solidFill>
                <a:srgbClr val="336600"/>
              </a:solidFill>
            </a:endParaRPr>
          </a:p>
          <a:p>
            <a:pPr marL="0" indent="0" algn="ctr">
              <a:buNone/>
              <a:defRPr sz="2000">
                <a:solidFill>
                  <a:srgbClr val="99CC00"/>
                </a:solidFill>
              </a:defRPr>
            </a:pPr>
            <a:r>
              <a:rPr lang="de-DE" sz="22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freuen uns, mit SBS die Entwicklung Ihres Kindes zu begleiten.</a:t>
            </a:r>
          </a:p>
          <a:p>
            <a:pPr marL="0" indent="0" algn="ctr" eaLnBrk="1" hangingPunct="1">
              <a:lnSpc>
                <a:spcPct val="130000"/>
              </a:lnSpc>
              <a:buNone/>
            </a:pPr>
            <a:endParaRPr lang="de-DE" altLang="de-DE" sz="3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lnSpc>
                <a:spcPct val="130000"/>
              </a:lnSpc>
              <a:buNone/>
            </a:pPr>
            <a:endParaRPr lang="de-DE" altLang="de-DE" sz="3000" dirty="0"/>
          </a:p>
        </p:txBody>
      </p:sp>
      <p:pic>
        <p:nvPicPr>
          <p:cNvPr id="6" name="Picture 1" descr="p0_0.jpeg">
            <a:extLst>
              <a:ext uri="{FF2B5EF4-FFF2-40B4-BE49-F238E27FC236}">
                <a16:creationId xmlns:a16="http://schemas.microsoft.com/office/drawing/2014/main" id="{3C076696-BF0C-9E42-0EBD-C55E9AB7D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0" y="137160"/>
            <a:ext cx="1580120" cy="502920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0214FE94-9FAC-884D-6FB5-D6DBD68F6836}"/>
              </a:ext>
            </a:extLst>
          </p:cNvPr>
          <p:cNvSpPr/>
          <p:nvPr/>
        </p:nvSpPr>
        <p:spPr>
          <a:xfrm>
            <a:off x="548640" y="1234440"/>
            <a:ext cx="11064240" cy="5486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845964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owerpoint Präsentation vers.1">
  <a:themeElements>
    <a:clrScheme name="Powerpoint Präsentation vers.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point Präsentation vers.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point Präsentation vers.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Präsentation vers.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Präsentation vers.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Präsentation vers.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Präsentation vers.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Präsentation vers.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Präsentation vers.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Office PowerPoint</Application>
  <PresentationFormat>Breitbild</PresentationFormat>
  <Paragraphs>61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Times</vt:lpstr>
      <vt:lpstr>Times New Roman</vt:lpstr>
      <vt:lpstr>Wingdings</vt:lpstr>
      <vt:lpstr>Office Theme</vt:lpstr>
      <vt:lpstr>Powerpoint Präsentation vers.1</vt:lpstr>
      <vt:lpstr>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LVDM</dc:creator>
  <cp:keywords/>
  <dc:description>generated using python-pptx</dc:description>
  <cp:lastModifiedBy>Tanya Soares</cp:lastModifiedBy>
  <cp:revision>4</cp:revision>
  <dcterms:created xsi:type="dcterms:W3CDTF">2013-01-27T09:14:16Z</dcterms:created>
  <dcterms:modified xsi:type="dcterms:W3CDTF">2026-07-21T07:52:54Z</dcterms:modified>
  <cp:category/>
</cp:coreProperties>
</file>