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48"/>
  </p:notesMasterIdLst>
  <p:handoutMasterIdLst>
    <p:handoutMasterId r:id="rId49"/>
  </p:handoutMasterIdLst>
  <p:sldIdLst>
    <p:sldId id="671" r:id="rId2"/>
    <p:sldId id="727" r:id="rId3"/>
    <p:sldId id="724" r:id="rId4"/>
    <p:sldId id="749" r:id="rId5"/>
    <p:sldId id="777" r:id="rId6"/>
    <p:sldId id="751" r:id="rId7"/>
    <p:sldId id="775" r:id="rId8"/>
    <p:sldId id="782" r:id="rId9"/>
    <p:sldId id="748" r:id="rId10"/>
    <p:sldId id="750" r:id="rId11"/>
    <p:sldId id="721" r:id="rId12"/>
    <p:sldId id="674" r:id="rId13"/>
    <p:sldId id="661" r:id="rId14"/>
    <p:sldId id="758" r:id="rId15"/>
    <p:sldId id="759" r:id="rId16"/>
    <p:sldId id="783" r:id="rId17"/>
    <p:sldId id="682" r:id="rId18"/>
    <p:sldId id="786" r:id="rId19"/>
    <p:sldId id="762" r:id="rId20"/>
    <p:sldId id="789" r:id="rId21"/>
    <p:sldId id="761" r:id="rId22"/>
    <p:sldId id="765" r:id="rId23"/>
    <p:sldId id="771" r:id="rId24"/>
    <p:sldId id="781" r:id="rId25"/>
    <p:sldId id="776" r:id="rId26"/>
    <p:sldId id="774" r:id="rId27"/>
    <p:sldId id="701" r:id="rId28"/>
    <p:sldId id="723" r:id="rId29"/>
    <p:sldId id="700" r:id="rId30"/>
    <p:sldId id="707" r:id="rId31"/>
    <p:sldId id="703" r:id="rId32"/>
    <p:sldId id="764" r:id="rId33"/>
    <p:sldId id="709" r:id="rId34"/>
    <p:sldId id="745" r:id="rId35"/>
    <p:sldId id="780" r:id="rId36"/>
    <p:sldId id="779" r:id="rId37"/>
    <p:sldId id="739" r:id="rId38"/>
    <p:sldId id="714" r:id="rId39"/>
    <p:sldId id="763" r:id="rId40"/>
    <p:sldId id="656" r:id="rId41"/>
    <p:sldId id="687" r:id="rId42"/>
    <p:sldId id="785" r:id="rId43"/>
    <p:sldId id="788" r:id="rId44"/>
    <p:sldId id="784" r:id="rId45"/>
    <p:sldId id="719" r:id="rId46"/>
    <p:sldId id="672" r:id="rId47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kumimoji="1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kumimoji="1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kumimoji="1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kumimoji="1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nya Soares" initials="TS" lastIdx="1" clrIdx="0">
    <p:extLst>
      <p:ext uri="{19B8F6BF-5375-455C-9EA6-DF929625EA0E}">
        <p15:presenceInfo xmlns:p15="http://schemas.microsoft.com/office/powerpoint/2012/main" userId="S-1-5-21-4157590454-2742802829-3641031838-11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000"/>
    <a:srgbClr val="336600"/>
    <a:srgbClr val="00CC66"/>
    <a:srgbClr val="66FF99"/>
    <a:srgbClr val="CCFFCC"/>
    <a:srgbClr val="66CCFF"/>
    <a:srgbClr val="66FF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7" autoAdjust="0"/>
    <p:restoredTop sz="94715" autoAdjust="0"/>
  </p:normalViewPr>
  <p:slideViewPr>
    <p:cSldViewPr>
      <p:cViewPr varScale="1">
        <p:scale>
          <a:sx n="72" d="100"/>
          <a:sy n="72" d="100"/>
        </p:scale>
        <p:origin x="422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950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2342" y="-76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48" tIns="46024" rIns="92048" bIns="46024" numCol="1" anchor="t" anchorCtr="0" compatLnSpc="1">
            <a:prstTxWarp prst="textNoShape">
              <a:avLst/>
            </a:prstTxWarp>
          </a:bodyPr>
          <a:lstStyle>
            <a:lvl1pPr algn="l" defTabSz="921071" eaLnBrk="0" hangingPunct="0">
              <a:defRPr kumimoji="0" sz="1200" b="0"/>
            </a:lvl1pPr>
          </a:lstStyle>
          <a:p>
            <a:pPr>
              <a:defRPr/>
            </a:pPr>
            <a:r>
              <a:rPr lang="de-DE"/>
              <a:t>Landesverband der Musikschulen Baden-Württemberg.de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48" tIns="46024" rIns="92048" bIns="46024" numCol="1" anchor="t" anchorCtr="0" compatLnSpc="1">
            <a:prstTxWarp prst="textNoShape">
              <a:avLst/>
            </a:prstTxWarp>
          </a:bodyPr>
          <a:lstStyle>
            <a:lvl1pPr algn="r" defTabSz="921071" eaLnBrk="0" hangingPunct="0">
              <a:defRPr kumimoji="0" sz="1200" b="0"/>
            </a:lvl1pPr>
          </a:lstStyle>
          <a:p>
            <a:pPr>
              <a:defRPr/>
            </a:pPr>
            <a:fld id="{DE0D42A2-6784-4B31-90FD-3072EB93660A}" type="datetime1">
              <a:rPr lang="de-DE"/>
              <a:pPr>
                <a:defRPr/>
              </a:pPr>
              <a:t>09.10.2026</a:t>
            </a:fld>
            <a:endParaRPr lang="de-DE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48" tIns="46024" rIns="92048" bIns="46024" numCol="1" anchor="b" anchorCtr="0" compatLnSpc="1">
            <a:prstTxWarp prst="textNoShape">
              <a:avLst/>
            </a:prstTxWarp>
          </a:bodyPr>
          <a:lstStyle>
            <a:lvl1pPr algn="l" defTabSz="921071" eaLnBrk="0" hangingPunct="0">
              <a:defRPr kumimoji="0" sz="1200" b="0"/>
            </a:lvl1pPr>
          </a:lstStyle>
          <a:p>
            <a:pPr>
              <a:defRPr/>
            </a:pPr>
            <a:r>
              <a:rPr lang="de-DE"/>
              <a:t>Mitgliederversammlung 2006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48" tIns="46024" rIns="92048" bIns="46024" numCol="1" anchor="b" anchorCtr="0" compatLnSpc="1">
            <a:prstTxWarp prst="textNoShape">
              <a:avLst/>
            </a:prstTxWarp>
          </a:bodyPr>
          <a:lstStyle>
            <a:lvl1pPr algn="r" defTabSz="920750">
              <a:defRPr kumimoji="0" sz="1200" b="0"/>
            </a:lvl1pPr>
          </a:lstStyle>
          <a:p>
            <a:fld id="{F076F25D-85FC-495D-81DD-A923D92DD38E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5187466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8" tIns="46024" rIns="92048" bIns="46024" numCol="1" anchor="t" anchorCtr="0" compatLnSpc="1">
            <a:prstTxWarp prst="textNoShape">
              <a:avLst/>
            </a:prstTxWarp>
          </a:bodyPr>
          <a:lstStyle>
            <a:lvl1pPr algn="l" defTabSz="921071" eaLnBrk="0" hangingPunct="0">
              <a:defRPr sz="12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8" tIns="46024" rIns="92048" bIns="46024" numCol="1" anchor="t" anchorCtr="0" compatLnSpc="1">
            <a:prstTxWarp prst="textNoShape">
              <a:avLst/>
            </a:prstTxWarp>
          </a:bodyPr>
          <a:lstStyle>
            <a:lvl1pPr algn="r" defTabSz="921071" eaLnBrk="0" hangingPunct="0">
              <a:defRPr sz="1200" b="0"/>
            </a:lvl1pPr>
          </a:lstStyle>
          <a:p>
            <a:pPr>
              <a:defRPr/>
            </a:pPr>
            <a:fld id="{D7693B1A-E41E-4CD0-A827-CACED53E2052}" type="datetime1">
              <a:rPr lang="de-DE"/>
              <a:pPr>
                <a:defRPr/>
              </a:pPr>
              <a:t>09.10.2026</a:t>
            </a:fld>
            <a:endParaRPr lang="de-DE"/>
          </a:p>
        </p:txBody>
      </p:sp>
      <p:sp>
        <p:nvSpPr>
          <p:cNvPr id="419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7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4875"/>
            <a:ext cx="498475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8" tIns="46024" rIns="92048" bIns="460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8" tIns="46024" rIns="92048" bIns="46024" numCol="1" anchor="b" anchorCtr="0" compatLnSpc="1">
            <a:prstTxWarp prst="textNoShape">
              <a:avLst/>
            </a:prstTxWarp>
          </a:bodyPr>
          <a:lstStyle>
            <a:lvl1pPr algn="l" defTabSz="921071" eaLnBrk="0" hangingPunct="0">
              <a:defRPr sz="12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48" tIns="46024" rIns="92048" bIns="46024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 b="0"/>
            </a:lvl1pPr>
          </a:lstStyle>
          <a:p>
            <a:fld id="{B60E38D0-0A2D-4B3B-8CBD-C5324E96B233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86542985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43012" name="Datumsplatzhalter 3"/>
          <p:cNvSpPr txBox="1">
            <a:spLocks noGrp="1"/>
          </p:cNvSpPr>
          <p:nvPr/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602DDE3E-042A-4A8A-B725-0F79F4E2ABF4}" type="datetime1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09.10.2026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  <p:sp>
        <p:nvSpPr>
          <p:cNvPr id="43013" name="Foliennummernplatzhalter 4"/>
          <p:cNvSpPr txBox="1">
            <a:spLocks noGrp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 anchor="b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2994B38A-4CEC-4271-8071-EA0959235A42}" type="slidenum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74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44036" name="Datumsplatzhalter 3"/>
          <p:cNvSpPr txBox="1">
            <a:spLocks noGrp="1"/>
          </p:cNvSpPr>
          <p:nvPr/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BE4B5FC-D379-45F6-B0E5-AEF955467384}" type="datetime1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09.10.2026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  <p:sp>
        <p:nvSpPr>
          <p:cNvPr id="44037" name="Foliennummernplatzhalter 4"/>
          <p:cNvSpPr txBox="1">
            <a:spLocks noGrp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 anchor="b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D6B51D4D-4D22-4ED6-99C1-D84CA2FB6696}" type="slidenum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11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1324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45060" name="Datumsplatzhalter 3"/>
          <p:cNvSpPr txBox="1">
            <a:spLocks noGrp="1"/>
          </p:cNvSpPr>
          <p:nvPr/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33293C9D-2DC9-4455-9DD2-EB26F802FBA3}" type="datetime1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09.10.2026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  <p:sp>
        <p:nvSpPr>
          <p:cNvPr id="45061" name="Foliennummernplatzhalter 4"/>
          <p:cNvSpPr txBox="1">
            <a:spLocks noGrp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 anchor="b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33E4AAB5-3003-4B1D-B766-0145696632A3}" type="slidenum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12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73358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dirty="0"/>
          </a:p>
        </p:txBody>
      </p:sp>
      <p:sp>
        <p:nvSpPr>
          <p:cNvPr id="46084" name="Datumsplatzhalter 3"/>
          <p:cNvSpPr txBox="1">
            <a:spLocks noGrp="1"/>
          </p:cNvSpPr>
          <p:nvPr/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241059FF-FBDD-475E-985F-B044CAA9C0B9}" type="datetime1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09.10.2026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  <p:sp>
        <p:nvSpPr>
          <p:cNvPr id="46085" name="Foliennummernplatzhalter 4"/>
          <p:cNvSpPr txBox="1">
            <a:spLocks noGrp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 anchor="b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822214BA-F401-4B3F-801B-92CDCE6FDD4C}" type="slidenum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28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0327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47108" name="Datumsplatzhalter 3"/>
          <p:cNvSpPr txBox="1">
            <a:spLocks noGrp="1"/>
          </p:cNvSpPr>
          <p:nvPr/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C962790-334F-40BB-954E-0D22A4363F7F}" type="datetime1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09.10.2026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  <p:sp>
        <p:nvSpPr>
          <p:cNvPr id="47109" name="Foliennummernplatzhalter 4"/>
          <p:cNvSpPr txBox="1">
            <a:spLocks noGrp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 anchor="b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32062A8E-0A18-46D5-8C92-0B1547C6A4A8}" type="slidenum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29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9520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49156" name="Datumsplatzhalter 3"/>
          <p:cNvSpPr txBox="1">
            <a:spLocks noGrp="1"/>
          </p:cNvSpPr>
          <p:nvPr/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282CF961-75D5-4909-9973-7C48A5E84192}" type="datetime1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09.10.2026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  <p:sp>
        <p:nvSpPr>
          <p:cNvPr id="49157" name="Foliennummernplatzhalter 4"/>
          <p:cNvSpPr txBox="1">
            <a:spLocks noGrp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 anchor="b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9ECA9806-E8AE-4CE2-97F7-987EFC146E97}" type="slidenum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45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769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/>
          </a:p>
        </p:txBody>
      </p:sp>
      <p:sp>
        <p:nvSpPr>
          <p:cNvPr id="50180" name="Datumsplatzhalter 3"/>
          <p:cNvSpPr txBox="1">
            <a:spLocks noGrp="1"/>
          </p:cNvSpPr>
          <p:nvPr/>
        </p:nvSpPr>
        <p:spPr bwMode="auto">
          <a:xfrm>
            <a:off x="3852863" y="0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00F54113-065F-4F89-B2E2-5C6C6AB60848}" type="datetime1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09.10.2026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  <p:sp>
        <p:nvSpPr>
          <p:cNvPr id="50181" name="Foliennummernplatzhalter 4"/>
          <p:cNvSpPr txBox="1">
            <a:spLocks noGrp="1"/>
          </p:cNvSpPr>
          <p:nvPr/>
        </p:nvSpPr>
        <p:spPr bwMode="auto">
          <a:xfrm>
            <a:off x="3852863" y="9431338"/>
            <a:ext cx="294481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48" tIns="46024" rIns="92048" bIns="46024" anchor="b"/>
          <a:lstStyle>
            <a:lvl1pPr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 defTabSz="920750">
              <a:spcBef>
                <a:spcPct val="30000"/>
              </a:spcBef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r">
              <a:spcBef>
                <a:spcPct val="0"/>
              </a:spcBef>
            </a:pPr>
            <a:fld id="{B6747DF4-A05B-462C-BD24-26B95176A334}" type="slidenum">
              <a:rPr lang="de-DE" altLang="de-DE" b="0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46</a:t>
            </a:fld>
            <a:endParaRPr lang="de-DE" altLang="de-DE" b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573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A8F37F-0625-4651-99A5-641E0FA1F1DD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98384567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102459-AFF8-4A54-A466-97582DC9975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29089740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446E8CC-B5CA-4F2F-B191-6A4D84F94851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3467228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099A66-D009-40FB-819D-FD09A930FEB0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7649598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0F05FC-9BE0-4D7C-9841-158937EE42F4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31734386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713F30-51D9-4C60-9BB2-718627BB2652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891601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59F994A-C085-4D12-96A4-D26F137D4C47}" type="slidenum">
              <a:rPr lang="de-DE" altLang="de-DE"/>
              <a:pPr/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05535037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b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EF63DF2A-BB3F-4D61-A6FE-9DABAEED4577}" type="slidenum">
              <a:rPr lang="de-DE" altLang="de-DE"/>
              <a:pPr/>
              <a:t>‹Nr.›</a:t>
            </a:fld>
            <a:endParaRPr lang="de-DE" altLang="de-DE"/>
          </a:p>
        </p:txBody>
      </p:sp>
      <p:pic>
        <p:nvPicPr>
          <p:cNvPr id="1029" name="Grafik 6" descr="Logo SBS.jp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738" y="260350"/>
            <a:ext cx="2489200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ussdiagramm: Prozess 7"/>
          <p:cNvSpPr/>
          <p:nvPr userDrawn="1"/>
        </p:nvSpPr>
        <p:spPr>
          <a:xfrm>
            <a:off x="0" y="1196752"/>
            <a:ext cx="9144000" cy="144016"/>
          </a:xfrm>
          <a:prstGeom prst="flowChartProcess">
            <a:avLst/>
          </a:prstGeom>
          <a:gradFill>
            <a:gsLst>
              <a:gs pos="79000">
                <a:srgbClr val="008000"/>
              </a:gs>
              <a:gs pos="79000">
                <a:srgbClr val="99CC00"/>
              </a:gs>
              <a:gs pos="79000">
                <a:srgbClr val="99CC00"/>
              </a:gs>
              <a:gs pos="79000">
                <a:srgbClr val="99CC00"/>
              </a:gs>
              <a:gs pos="79000">
                <a:srgbClr val="99CC00"/>
              </a:gs>
              <a:gs pos="79000">
                <a:srgbClr val="99CC00"/>
              </a:gs>
              <a:gs pos="79000">
                <a:srgbClr val="99CC00"/>
              </a:gs>
              <a:gs pos="79000">
                <a:srgbClr val="669900"/>
              </a:gs>
              <a:gs pos="79000">
                <a:srgbClr val="FF0000">
                  <a:alpha val="22000"/>
                </a:srgbClr>
              </a:gs>
              <a:gs pos="79000">
                <a:srgbClr val="99CC00"/>
              </a:gs>
            </a:gsLst>
            <a:lin ang="0" scaled="1"/>
          </a:gradFill>
          <a:ln w="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andesrecht-bw.de/jportal/?quelle=jlink&amp;query=KiTaG+BW+%C2%A7+7&amp;psml=bsbawueprod.psml&amp;max=true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arge-sbs.de/fortbildung-sbs/ziele-und-inhalte/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arge-sbs.de/formulare-und-arbeitshilfen/veroeffentlichunge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km.baden-wuerttemberg.de/fileadmin/redaktion/m-km/intern/PDF/Dateien/Fr%C3%BChkindliche_Bildung/2025-07-14-Orientierungsplan_f%C3%BCr_Bildung_und_Erziehung_in_baden-w%C3%BCrttembergischen_Kin-dertageseinrichtungen_und_Kindertagespflege.pdf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ge-sbs.de/programm/rahmenplan/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ge-sbs.de/foerderung/bildungskooperationen/" TargetMode="External"/><Relationship Id="rId2" Type="http://schemas.openxmlformats.org/officeDocument/2006/relationships/hyperlink" Target="https://www.l-bank.de/produkte/finanzhilfen/kolibri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arge-sbs.de/formulare-und-arbeitshilfen/arbeitshilfen/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rge-sbs.de/formulare-arbeitshilfen/arbeitshilfen/" TargetMode="External"/><Relationship Id="rId2" Type="http://schemas.openxmlformats.org/officeDocument/2006/relationships/hyperlink" Target="https://www.arge-sbs.de/formulare-arbeitshilfen/kurzinformation-fuer-eltern/" TargetMode="Externa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rge-sbs.de/kontakt/sbs-forum/" TargetMode="Externa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3"/>
          <p:cNvSpPr>
            <a:spLocks noGrp="1"/>
          </p:cNvSpPr>
          <p:nvPr>
            <p:ph type="ctrTitle" idx="4294967295"/>
          </p:nvPr>
        </p:nvSpPr>
        <p:spPr bwMode="auto">
          <a:xfrm>
            <a:off x="684213" y="2205038"/>
            <a:ext cx="7772400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de-DE" altLang="de-DE" sz="4100" b="1">
                <a:solidFill>
                  <a:srgbClr val="2D2D8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altLang="de-DE" sz="4100" b="1">
              <a:solidFill>
                <a:srgbClr val="2D2D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51" name="Untertitel 4"/>
          <p:cNvSpPr>
            <a:spLocks noGrp="1"/>
          </p:cNvSpPr>
          <p:nvPr>
            <p:ph type="subTitle" idx="4294967295"/>
          </p:nvPr>
        </p:nvSpPr>
        <p:spPr bwMode="auto">
          <a:xfrm>
            <a:off x="323850" y="1628800"/>
            <a:ext cx="8568630" cy="4679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 algn="ctr" eaLnBrk="1" hangingPunct="1">
              <a:spcBef>
                <a:spcPts val="600"/>
              </a:spcBef>
              <a:buFontTx/>
              <a:buNone/>
            </a:pPr>
            <a:r>
              <a:rPr lang="de-DE" altLang="de-DE" sz="1000" dirty="0"/>
              <a:t> </a:t>
            </a:r>
          </a:p>
          <a:p>
            <a:pPr marL="0" indent="0" algn="ctr" eaLnBrk="1" hangingPunct="1">
              <a:spcBef>
                <a:spcPts val="600"/>
              </a:spcBef>
              <a:buFontTx/>
              <a:buNone/>
            </a:pPr>
            <a:r>
              <a:rPr lang="de-DE" altLang="de-DE" sz="36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„SINGEN-BEWEGEN-SPRECHEN“</a:t>
            </a:r>
            <a:endParaRPr lang="de-DE" altLang="de-DE" sz="2600" b="1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130000"/>
              </a:lnSpc>
              <a:buFontTx/>
              <a:buNone/>
            </a:pPr>
            <a:r>
              <a:rPr lang="de-DE" altLang="de-DE" sz="26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 musikalisches Bildungsangebot </a:t>
            </a:r>
          </a:p>
          <a:p>
            <a:pPr marL="0" indent="0" algn="ctr" eaLnBrk="1" hangingPunct="1">
              <a:lnSpc>
                <a:spcPct val="130000"/>
              </a:lnSpc>
              <a:buFontTx/>
              <a:buNone/>
            </a:pPr>
            <a:r>
              <a:rPr lang="de-DE" altLang="de-DE" sz="26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zur Sprachförderung </a:t>
            </a:r>
          </a:p>
          <a:p>
            <a:pPr marL="0" indent="0" algn="ctr" eaLnBrk="1" hangingPunct="1">
              <a:lnSpc>
                <a:spcPct val="130000"/>
              </a:lnSpc>
              <a:buFontTx/>
              <a:buNone/>
            </a:pPr>
            <a:r>
              <a:rPr lang="de-DE" altLang="de-DE" sz="26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10.10.2026, „Einführung in SBS“</a:t>
            </a:r>
          </a:p>
          <a:p>
            <a:pPr marL="0" indent="0" algn="ctr" eaLnBrk="1" hangingPunct="1">
              <a:lnSpc>
                <a:spcPct val="130000"/>
              </a:lnSpc>
              <a:buFontTx/>
              <a:buNone/>
            </a:pPr>
            <a:endParaRPr lang="de-DE" altLang="de-DE" sz="2200" b="1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130000"/>
              </a:lnSpc>
              <a:buFontTx/>
              <a:buNone/>
            </a:pPr>
            <a:r>
              <a:rPr lang="de-DE" altLang="de-DE" sz="22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Tanya Soares</a:t>
            </a:r>
          </a:p>
          <a:p>
            <a:pPr marL="0" indent="0" algn="ctr" eaLnBrk="1" hangingPunct="1">
              <a:lnSpc>
                <a:spcPct val="130000"/>
              </a:lnSpc>
              <a:buFontTx/>
              <a:buNone/>
            </a:pPr>
            <a:r>
              <a:rPr lang="de-DE" altLang="de-DE" sz="22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Referentin ARGE SBS</a:t>
            </a:r>
          </a:p>
          <a:p>
            <a:pPr marL="0" indent="0" algn="ctr" eaLnBrk="1" hangingPunct="1">
              <a:lnSpc>
                <a:spcPct val="130000"/>
              </a:lnSpc>
              <a:buFontTx/>
              <a:buNone/>
            </a:pPr>
            <a:endParaRPr lang="de-DE" altLang="de-DE" sz="3000" b="1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 eaLnBrk="1" hangingPunct="1">
              <a:lnSpc>
                <a:spcPct val="130000"/>
              </a:lnSpc>
              <a:buFontTx/>
              <a:buNone/>
            </a:pPr>
            <a:endParaRPr lang="de-DE" altLang="de-DE" sz="3000" dirty="0"/>
          </a:p>
        </p:txBody>
      </p:sp>
      <p:pic>
        <p:nvPicPr>
          <p:cNvPr id="3" name="Grafik 2" descr="Ein Bild, das Kleidung, Person, Schuhwerk, Menschliches Gesicht enthält.&#10;&#10;Automatisch generierte Beschreibung">
            <a:extLst>
              <a:ext uri="{FF2B5EF4-FFF2-40B4-BE49-F238E27FC236}">
                <a16:creationId xmlns:a16="http://schemas.microsoft.com/office/drawing/2014/main" id="{78E39E0A-CFE5-31B7-D2B1-44D2AD0896F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58"/>
          <a:stretch/>
        </p:blipFill>
        <p:spPr>
          <a:xfrm>
            <a:off x="1111413" y="4764488"/>
            <a:ext cx="1444363" cy="1515253"/>
          </a:xfrm>
          <a:prstGeom prst="rect">
            <a:avLst/>
          </a:prstGeom>
        </p:spPr>
      </p:pic>
      <p:pic>
        <p:nvPicPr>
          <p:cNvPr id="9" name="Grafik 8" descr="Ein Bild, das Menschliches Gesicht, Kleidung, Kleinkind, Person enthält.&#10;&#10;Automatisch generierte Beschreibung">
            <a:extLst>
              <a:ext uri="{FF2B5EF4-FFF2-40B4-BE49-F238E27FC236}">
                <a16:creationId xmlns:a16="http://schemas.microsoft.com/office/drawing/2014/main" id="{55967DF6-CC30-AC74-B9C9-76B10DC1E9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840347"/>
            <a:ext cx="2251314" cy="1500876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ChangeArrowheads="1"/>
          </p:cNvSpPr>
          <p:nvPr/>
        </p:nvSpPr>
        <p:spPr bwMode="auto">
          <a:xfrm>
            <a:off x="0" y="30686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521365" y="1862500"/>
            <a:ext cx="8227099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457200" indent="-457200" eaLnBrk="1" hangingPunct="1">
              <a:spcAft>
                <a:spcPts val="2600"/>
              </a:spcAft>
              <a:buFont typeface="+mj-lt"/>
              <a:buAutoNum type="arabicPeriod"/>
              <a:tabLst>
                <a:tab pos="268288" algn="l"/>
              </a:tabLst>
              <a:defRPr/>
            </a:pPr>
            <a:r>
              <a:rPr kumimoji="0" lang="de-DE" altLang="de-DE" sz="2300" b="0" dirty="0">
                <a:solidFill>
                  <a:srgbClr val="336600"/>
                </a:solidFill>
                <a:latin typeface="Arial" charset="0"/>
              </a:rPr>
              <a:t>Arbeitsgemeinschaft Singen-Bewegen-Sprechen</a:t>
            </a:r>
            <a:br>
              <a:rPr kumimoji="0" lang="de-DE" altLang="de-DE" sz="2300" b="0" dirty="0">
                <a:solidFill>
                  <a:srgbClr val="336600"/>
                </a:solidFill>
                <a:latin typeface="Arial" charset="0"/>
              </a:rPr>
            </a:br>
            <a:r>
              <a:rPr kumimoji="0" lang="de-DE" altLang="de-DE" sz="2300" b="0" dirty="0">
                <a:solidFill>
                  <a:srgbClr val="336600"/>
                </a:solidFill>
                <a:latin typeface="Arial" charset="0"/>
              </a:rPr>
              <a:t>„ARGE SBS“</a:t>
            </a:r>
          </a:p>
          <a:p>
            <a:pPr marL="457200" indent="-457200" eaLnBrk="1" hangingPunct="1">
              <a:spcAft>
                <a:spcPts val="2600"/>
              </a:spcAft>
              <a:buFont typeface="+mj-lt"/>
              <a:buAutoNum type="arabicPeriod"/>
              <a:tabLst>
                <a:tab pos="268288" algn="l"/>
              </a:tabLst>
              <a:defRPr/>
            </a:pPr>
            <a:r>
              <a:rPr kumimoji="0" lang="de-DE" altLang="de-DE" sz="2300" b="0" dirty="0">
                <a:solidFill>
                  <a:srgbClr val="336600"/>
                </a:solidFill>
                <a:latin typeface="Arial" charset="0"/>
              </a:rPr>
              <a:t>SBS-Fortbildungstage 2026/27</a:t>
            </a:r>
          </a:p>
          <a:p>
            <a:pPr marL="457200" indent="-457200" eaLnBrk="1" hangingPunct="1">
              <a:lnSpc>
                <a:spcPct val="120000"/>
              </a:lnSpc>
              <a:spcAft>
                <a:spcPts val="2400"/>
              </a:spcAft>
              <a:buFont typeface="+mj-lt"/>
              <a:buAutoNum type="arabicPeriod"/>
              <a:tabLst>
                <a:tab pos="268288" algn="l"/>
              </a:tabLst>
              <a:defRPr/>
            </a:pPr>
            <a:r>
              <a:rPr kumimoji="0" lang="de-DE" altLang="de-DE" sz="2300" b="0" dirty="0">
                <a:solidFill>
                  <a:srgbClr val="336600"/>
                </a:solidFill>
                <a:latin typeface="Arial" charset="0"/>
              </a:rPr>
              <a:t>Entstehung, Profil und Zielsetzungen von SBS </a:t>
            </a:r>
          </a:p>
          <a:p>
            <a:pPr marL="457200" indent="-457200" eaLnBrk="1" hangingPunct="1">
              <a:lnSpc>
                <a:spcPct val="120000"/>
              </a:lnSpc>
              <a:spcAft>
                <a:spcPts val="2400"/>
              </a:spcAft>
              <a:buFont typeface="+mj-lt"/>
              <a:buAutoNum type="arabicPeriod"/>
              <a:tabLst>
                <a:tab pos="268288" algn="l"/>
              </a:tabLst>
              <a:defRPr/>
            </a:pPr>
            <a:r>
              <a:rPr kumimoji="0" lang="de-DE" altLang="de-DE" sz="2300" b="0" dirty="0">
                <a:solidFill>
                  <a:srgbClr val="336600"/>
                </a:solidFill>
                <a:latin typeface="Arial" charset="0"/>
              </a:rPr>
              <a:t>Rahmenplan SBS</a:t>
            </a:r>
          </a:p>
          <a:p>
            <a:pPr marL="457200" indent="-457200" eaLnBrk="1" hangingPunct="1">
              <a:lnSpc>
                <a:spcPct val="120000"/>
              </a:lnSpc>
              <a:spcAft>
                <a:spcPts val="2400"/>
              </a:spcAft>
              <a:buFont typeface="+mj-lt"/>
              <a:buAutoNum type="arabicPeriod"/>
              <a:tabLst>
                <a:tab pos="268288" algn="l"/>
              </a:tabLst>
              <a:defRPr/>
            </a:pPr>
            <a:r>
              <a:rPr kumimoji="0" lang="de-DE" altLang="de-DE" sz="2300" b="0" dirty="0">
                <a:solidFill>
                  <a:srgbClr val="336600"/>
                </a:solidFill>
                <a:latin typeface="Arial" charset="0"/>
              </a:rPr>
              <a:t>Förderung von SBS-Maßnahmen </a:t>
            </a:r>
          </a:p>
          <a:p>
            <a:pPr marL="457200" indent="-457200" eaLnBrk="1" hangingPunct="1">
              <a:lnSpc>
                <a:spcPct val="120000"/>
              </a:lnSpc>
              <a:spcAft>
                <a:spcPts val="2400"/>
              </a:spcAft>
              <a:buFont typeface="+mj-lt"/>
              <a:buAutoNum type="arabicPeriod"/>
              <a:tabLst>
                <a:tab pos="268288" algn="l"/>
              </a:tabLst>
              <a:defRPr/>
            </a:pPr>
            <a:r>
              <a:rPr kumimoji="0" lang="de-DE" altLang="de-DE" sz="2300" b="0" dirty="0">
                <a:solidFill>
                  <a:srgbClr val="336600"/>
                </a:solidFill>
                <a:latin typeface="Arial" charset="0"/>
              </a:rPr>
              <a:t>SBS 2026/27 - Perspektive</a:t>
            </a:r>
            <a:endParaRPr kumimoji="0" lang="de-DE" altLang="de-DE" sz="2400" b="0" dirty="0">
              <a:solidFill>
                <a:srgbClr val="336600"/>
              </a:solidFill>
              <a:latin typeface="Arial" charset="0"/>
            </a:endParaRPr>
          </a:p>
          <a:p>
            <a:pPr marL="457200" indent="-457200" eaLnBrk="1" hangingPunct="1">
              <a:spcAft>
                <a:spcPts val="1800"/>
              </a:spcAft>
              <a:buFont typeface="+mj-lt"/>
              <a:buAutoNum type="arabicPeriod"/>
              <a:tabLst>
                <a:tab pos="268288" algn="l"/>
              </a:tabLst>
              <a:defRPr/>
            </a:pPr>
            <a:endParaRPr kumimoji="0" lang="de-DE" altLang="de-DE" sz="2000" b="0" dirty="0">
              <a:solidFill>
                <a:srgbClr val="336600"/>
              </a:solidFill>
              <a:latin typeface="Arial" charset="0"/>
            </a:endParaRPr>
          </a:p>
          <a:p>
            <a:pPr marL="457200" indent="-457200" eaLnBrk="1" hangingPunct="1">
              <a:spcAft>
                <a:spcPts val="1800"/>
              </a:spcAft>
              <a:buFont typeface="+mj-lt"/>
              <a:buAutoNum type="arabicPeriod"/>
              <a:tabLst>
                <a:tab pos="268288" algn="l"/>
              </a:tabLst>
              <a:defRPr/>
            </a:pPr>
            <a:endParaRPr kumimoji="0" lang="de-DE" altLang="de-DE" sz="2000" b="0" dirty="0">
              <a:solidFill>
                <a:srgbClr val="336600"/>
              </a:solidFill>
              <a:latin typeface="Arial" charset="0"/>
            </a:endParaRPr>
          </a:p>
          <a:p>
            <a:pPr marL="457200" indent="-457200" eaLnBrk="1" hangingPunct="1">
              <a:spcAft>
                <a:spcPts val="1800"/>
              </a:spcAft>
              <a:buFont typeface="+mj-lt"/>
              <a:buAutoNum type="arabicPeriod"/>
              <a:tabLst>
                <a:tab pos="268288" algn="l"/>
              </a:tabLst>
              <a:defRPr/>
            </a:pPr>
            <a:endParaRPr kumimoji="0" lang="de-DE" altLang="de-DE" sz="2000" b="0" dirty="0">
              <a:solidFill>
                <a:srgbClr val="336600"/>
              </a:solidFill>
              <a:latin typeface="Arial" charset="0"/>
            </a:endParaRPr>
          </a:p>
        </p:txBody>
      </p:sp>
      <p:sp>
        <p:nvSpPr>
          <p:cNvPr id="3076" name="Rectangle 2"/>
          <p:cNvSpPr>
            <a:spLocks noChangeArrowheads="1"/>
          </p:cNvSpPr>
          <p:nvPr/>
        </p:nvSpPr>
        <p:spPr bwMode="auto">
          <a:xfrm>
            <a:off x="-252413" y="4291013"/>
            <a:ext cx="7200901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3077" name="Rectangle 2"/>
          <p:cNvSpPr>
            <a:spLocks noChangeArrowheads="1"/>
          </p:cNvSpPr>
          <p:nvPr/>
        </p:nvSpPr>
        <p:spPr bwMode="auto">
          <a:xfrm>
            <a:off x="395288" y="4724400"/>
            <a:ext cx="85693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3078" name="Rectangle 2"/>
          <p:cNvSpPr>
            <a:spLocks noChangeArrowheads="1"/>
          </p:cNvSpPr>
          <p:nvPr/>
        </p:nvSpPr>
        <p:spPr bwMode="auto">
          <a:xfrm>
            <a:off x="550863" y="5229225"/>
            <a:ext cx="87137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457200" indent="-457200" eaLnBrk="1" hangingPunct="1">
              <a:lnSpc>
                <a:spcPct val="105000"/>
              </a:lnSpc>
              <a:spcAft>
                <a:spcPts val="1800"/>
              </a:spcAft>
              <a:buFont typeface="+mj-lt"/>
              <a:buAutoNum type="arabicPeriod" startAt="4"/>
            </a:pPr>
            <a:endParaRPr kumimoji="0" lang="de-DE" altLang="de-DE" sz="2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079" name="Titel 1"/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60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Themen  </a:t>
            </a:r>
            <a:br>
              <a:rPr kumimoji="0" lang="de-DE" altLang="de-DE" sz="2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800" b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Text, Visitenkarte, Schrift, Logo enthält.&#10;&#10;Automatisch generierte Beschreibung">
            <a:extLst>
              <a:ext uri="{FF2B5EF4-FFF2-40B4-BE49-F238E27FC236}">
                <a16:creationId xmlns:a16="http://schemas.microsoft.com/office/drawing/2014/main" id="{279B3E08-3ED1-3E31-3630-97BA398EC3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456" y="1360985"/>
            <a:ext cx="1814988" cy="1327743"/>
          </a:xfrm>
          <a:prstGeom prst="rect">
            <a:avLst/>
          </a:prstGeom>
        </p:spPr>
      </p:pic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0" y="30686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755576" y="4509120"/>
            <a:ext cx="8064500" cy="151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tabLst>
                <a:tab pos="268288" algn="l"/>
              </a:tabLst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Registrierung SBS-Bildungskooperationen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tabLst>
                <a:tab pos="268288" algn="l"/>
              </a:tabLst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Zertifizierung musikpädagogische Fachkräfte / Durchführung Fortbildungen</a:t>
            </a:r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581432" y="4212828"/>
            <a:ext cx="72009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4102" name="Rectangle 2"/>
          <p:cNvSpPr>
            <a:spLocks noChangeArrowheads="1"/>
          </p:cNvSpPr>
          <p:nvPr/>
        </p:nvSpPr>
        <p:spPr bwMode="auto">
          <a:xfrm>
            <a:off x="413544" y="2011362"/>
            <a:ext cx="8532812" cy="927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8775" indent="-358775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ct val="75000"/>
              </a:spcAft>
              <a:buFont typeface="Wingdings" panose="05000000000000000000" pitchFamily="2" charset="2"/>
              <a:buChar char="§"/>
            </a:pPr>
            <a:r>
              <a:rPr kumimoji="0"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Partner: </a:t>
            </a:r>
          </a:p>
          <a:p>
            <a:pPr marL="719138" indent="-363538" eaLnBrk="1" hangingPunct="1"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Landesmusikverband Baden-Württemberg e.V. + </a:t>
            </a:r>
          </a:p>
          <a:p>
            <a:pPr marL="719138" indent="-363538" eaLnBrk="1" hangingPunct="1">
              <a:lnSpc>
                <a:spcPct val="105000"/>
              </a:lnSpc>
              <a:spcAft>
                <a:spcPct val="75000"/>
              </a:spcAft>
              <a:buFont typeface="Wingdings" panose="05000000000000000000" pitchFamily="2" charset="2"/>
              <a:buChar char="Ø"/>
              <a:tabLst>
                <a:tab pos="719138" algn="l"/>
              </a:tabLst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Landesverband der Musikschulen Baden-Württembergs e.V.</a:t>
            </a:r>
          </a:p>
          <a:p>
            <a:pPr marL="342900" indent="-342900" eaLnBrk="1" hangingPunct="1">
              <a:lnSpc>
                <a:spcPct val="105000"/>
              </a:lnSpc>
              <a:spcAft>
                <a:spcPct val="75000"/>
              </a:spcAft>
              <a:buFont typeface="Wingdings" panose="05000000000000000000" pitchFamily="2" charset="2"/>
              <a:buChar char="§"/>
            </a:pPr>
            <a:r>
              <a:rPr kumimoji="0"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beauftragt vom Land mit</a:t>
            </a:r>
          </a:p>
        </p:txBody>
      </p:sp>
      <p:sp>
        <p:nvSpPr>
          <p:cNvPr id="4103" name="Rectangle 2"/>
          <p:cNvSpPr>
            <a:spLocks noChangeArrowheads="1"/>
          </p:cNvSpPr>
          <p:nvPr/>
        </p:nvSpPr>
        <p:spPr bwMode="auto">
          <a:xfrm>
            <a:off x="395288" y="4724400"/>
            <a:ext cx="85693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endParaRPr kumimoji="0" lang="de-DE" altLang="de-DE" sz="2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4104" name="Rectangle 2"/>
          <p:cNvSpPr>
            <a:spLocks noChangeArrowheads="1"/>
          </p:cNvSpPr>
          <p:nvPr/>
        </p:nvSpPr>
        <p:spPr bwMode="auto">
          <a:xfrm>
            <a:off x="550863" y="5229225"/>
            <a:ext cx="87137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kumimoji="0" lang="de-DE" altLang="de-DE" sz="220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4105" name="Titel 1"/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ARGE SBS  </a:t>
            </a:r>
            <a:br>
              <a:rPr kumimoji="0" lang="de-DE" altLang="de-DE" sz="2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2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pic>
        <p:nvPicPr>
          <p:cNvPr id="3" name="Grafik 2" descr="Ein Bild, das Text, Grafiken, Schrift, Grafikdesign enthält.&#10;&#10;Automatisch generierte Beschreibung">
            <a:extLst>
              <a:ext uri="{FF2B5EF4-FFF2-40B4-BE49-F238E27FC236}">
                <a16:creationId xmlns:a16="http://schemas.microsoft.com/office/drawing/2014/main" id="{234FEE70-6A43-D62A-D241-2177E2BBBF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2537" y="1417579"/>
            <a:ext cx="1210638" cy="121063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2F9CE1A1-34BD-3DBE-1519-8DCF65E2C74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5762" y="3845719"/>
            <a:ext cx="2090737" cy="481455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07950" y="2665412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1508" name="Rectangle 2"/>
          <p:cNvSpPr>
            <a:spLocks noChangeArrowheads="1"/>
          </p:cNvSpPr>
          <p:nvPr/>
        </p:nvSpPr>
        <p:spPr bwMode="auto">
          <a:xfrm>
            <a:off x="711819" y="2133600"/>
            <a:ext cx="8316913" cy="2725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tabLst>
                <a:tab pos="268288" algn="l"/>
              </a:tabLst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Fachliche Begleitung / Beratung SBS-Bildungskooperationen: Bildungspartner + </a:t>
            </a:r>
            <a:r>
              <a:rPr kumimoji="0" lang="de-DE" altLang="de-DE" sz="2200" b="0" dirty="0" err="1">
                <a:solidFill>
                  <a:srgbClr val="336600"/>
                </a:solidFill>
                <a:latin typeface="Arial" charset="0"/>
              </a:rPr>
              <a:t>musikpäd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. Fachkräfte + päd. Fachkräfte Kita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tabLst>
                <a:tab pos="268288" algn="l"/>
              </a:tabLst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Qualitätssicherung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tabLst>
                <a:tab pos="268288" algn="l"/>
              </a:tabLst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Information / Beratung zum Förderweg SBS in Kolibri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tabLst>
                <a:tab pos="268288" algn="l"/>
              </a:tabLst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Zusammenarbeit Kultusministerium  + L-Bank</a:t>
            </a:r>
          </a:p>
        </p:txBody>
      </p:sp>
      <p:sp>
        <p:nvSpPr>
          <p:cNvPr id="4100" name="Rectangle 2"/>
          <p:cNvSpPr>
            <a:spLocks noChangeArrowheads="1"/>
          </p:cNvSpPr>
          <p:nvPr/>
        </p:nvSpPr>
        <p:spPr bwMode="auto">
          <a:xfrm>
            <a:off x="611188" y="4292600"/>
            <a:ext cx="72009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4103" name="Rectangle 2"/>
          <p:cNvSpPr>
            <a:spLocks noChangeArrowheads="1"/>
          </p:cNvSpPr>
          <p:nvPr/>
        </p:nvSpPr>
        <p:spPr bwMode="auto">
          <a:xfrm>
            <a:off x="459408" y="4724400"/>
            <a:ext cx="856932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4104" name="Rectangle 2"/>
          <p:cNvSpPr>
            <a:spLocks noChangeArrowheads="1"/>
          </p:cNvSpPr>
          <p:nvPr/>
        </p:nvSpPr>
        <p:spPr bwMode="auto">
          <a:xfrm>
            <a:off x="550863" y="5229225"/>
            <a:ext cx="87137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kumimoji="0" lang="de-DE" altLang="de-DE" sz="220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4105" name="Titel 1"/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ARGE SBS  </a:t>
            </a:r>
            <a:br>
              <a:rPr kumimoji="0" lang="de-DE" altLang="de-DE" sz="2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8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932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10246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8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862728" y="1862570"/>
            <a:ext cx="7772400" cy="778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itchFamily="2" charset="2"/>
              <a:buChar char="§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SBS-Fachkraft</a:t>
            </a:r>
            <a:b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</a:b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Voraussetzung für die Teilnahme an der Zertifizierung:</a:t>
            </a:r>
          </a:p>
        </p:txBody>
      </p:sp>
      <p:sp>
        <p:nvSpPr>
          <p:cNvPr id="10" name="Textfeld 4"/>
          <p:cNvSpPr txBox="1">
            <a:spLocks noChangeArrowheads="1"/>
          </p:cNvSpPr>
          <p:nvPr/>
        </p:nvSpPr>
        <p:spPr bwMode="auto">
          <a:xfrm>
            <a:off x="1049772" y="2874384"/>
            <a:ext cx="7704855" cy="2023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Abgeschlossenes Hochschulstudium EMP / Rhythmik o.ä.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Alternativ: abgeschl. berufsqualifizierende musikalische oder pädagogische Ausbildung  </a:t>
            </a:r>
            <a:r>
              <a:rPr lang="de-DE" altLang="de-DE" sz="2200" i="1" dirty="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  langjährige Unterrichtserfahrung </a:t>
            </a:r>
            <a:r>
              <a:rPr lang="de-DE" altLang="de-DE" sz="2200" i="1" dirty="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 anerkannte Weiterbildung in der Elementaren Musikpädagogik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EE25E1E2-C786-048A-97B3-A0528D2FFB9D}"/>
              </a:ext>
            </a:extLst>
          </p:cNvPr>
          <p:cNvSpPr txBox="1">
            <a:spLocks/>
          </p:cNvSpPr>
          <p:nvPr/>
        </p:nvSpPr>
        <p:spPr bwMode="auto">
          <a:xfrm>
            <a:off x="501575" y="477168"/>
            <a:ext cx="77724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9pPr>
          </a:lstStyle>
          <a:p>
            <a:pPr algn="l"/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SBS-Fortbildungstage 2026/ 2027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673F2B1-84C4-4F08-8186-4C97C72CC2B7}"/>
              </a:ext>
            </a:extLst>
          </p:cNvPr>
          <p:cNvSpPr txBox="1"/>
          <p:nvPr/>
        </p:nvSpPr>
        <p:spPr>
          <a:xfrm>
            <a:off x="785809" y="5139894"/>
            <a:ext cx="7963621" cy="7184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itchFamily="2" charset="2"/>
              <a:buChar char="§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Pädagogische</a:t>
            </a: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Fachkraft</a:t>
            </a: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  </a:t>
            </a:r>
            <a:r>
              <a:rPr lang="de-DE" altLang="de-DE" sz="1800" b="0" i="1" dirty="0">
                <a:solidFill>
                  <a:srgbClr val="336600"/>
                </a:solidFill>
                <a:latin typeface="Arial" panose="020B0604020202020204" pitchFamily="34" charset="0"/>
                <a:hlinkClick r:id="rId2"/>
              </a:rPr>
              <a:t>(Im Sinne des § 7 Absatz 1 KiTaG)</a:t>
            </a:r>
            <a:br>
              <a:rPr lang="de-DE" altLang="de-DE" sz="1800" b="0" i="1" dirty="0">
                <a:solidFill>
                  <a:srgbClr val="336600"/>
                </a:solidFill>
                <a:latin typeface="Arial" panose="020B0604020202020204" pitchFamily="34" charset="0"/>
              </a:rPr>
            </a:br>
            <a:r>
              <a:rPr lang="de-DE" altLang="de-DE" sz="1800" b="0" i="1" dirty="0">
                <a:solidFill>
                  <a:srgbClr val="336600"/>
                </a:solidFill>
                <a:latin typeface="Arial" panose="020B0604020202020204" pitchFamily="34" charset="0"/>
              </a:rPr>
              <a:t>Freiwillige Teilnahme an den Fortbildungstagen  - Teilnahmebestätigung</a:t>
            </a:r>
          </a:p>
        </p:txBody>
      </p:sp>
    </p:spTree>
    <p:extLst>
      <p:ext uri="{BB962C8B-B14F-4D97-AF65-F5344CB8AC3E}">
        <p14:creationId xmlns:p14="http://schemas.microsoft.com/office/powerpoint/2010/main" val="2580067633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 bwMode="auto">
          <a:xfrm>
            <a:off x="323528" y="333152"/>
            <a:ext cx="7772400" cy="863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/>
            <a:r>
              <a:rPr lang="de-DE" altLang="de-DE" sz="2200" b="1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SBS-Fortbildungstage 2026/ 2027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71600" y="2636912"/>
            <a:ext cx="7772400" cy="1440160"/>
          </a:xfrm>
        </p:spPr>
        <p:txBody>
          <a:bodyPr/>
          <a:lstStyle/>
          <a:p>
            <a:pPr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5  Pflichtmodule</a:t>
            </a:r>
          </a:p>
          <a:p>
            <a:pPr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3 von 6 Wahlpflichtmodulen </a:t>
            </a:r>
          </a:p>
          <a:p>
            <a:pPr>
              <a:defRPr/>
            </a:pPr>
            <a:endParaRPr lang="de-DE" sz="2200" kern="1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de-DE" sz="2200" kern="1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0" indent="0">
              <a:buFontTx/>
              <a:buNone/>
              <a:defRPr/>
            </a:pP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>
          <a:xfrm>
            <a:off x="827584" y="1916832"/>
            <a:ext cx="7772400" cy="43204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2400"/>
              </a:spcAft>
              <a:buFont typeface="Wingdings" panose="05000000000000000000" pitchFamily="2" charset="2"/>
              <a:buChar char="§"/>
              <a:defRPr/>
            </a:pPr>
            <a:r>
              <a:rPr kumimoji="0" lang="de-DE" sz="2400" kern="1200" dirty="0">
                <a:solidFill>
                  <a:srgbClr val="336600"/>
                </a:solidFill>
                <a:latin typeface="Arial" panose="020B0604020202020204" pitchFamily="34" charset="0"/>
              </a:rPr>
              <a:t>Voraussetzung </a:t>
            </a:r>
            <a:r>
              <a:rPr kumimoji="0" 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kumimoji="0" lang="de-DE" sz="2400" kern="1200" dirty="0">
                <a:solidFill>
                  <a:srgbClr val="336600"/>
                </a:solidFill>
                <a:latin typeface="Arial" panose="020B0604020202020204" pitchFamily="34" charset="0"/>
              </a:rPr>
              <a:t> die Zertifizierung</a:t>
            </a:r>
            <a:endParaRPr kumimoji="0" lang="de-DE" sz="2200" kern="120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5" name="Inhaltsplatzhalter 2"/>
          <p:cNvSpPr txBox="1">
            <a:spLocks/>
          </p:cNvSpPr>
          <p:nvPr/>
        </p:nvSpPr>
        <p:spPr>
          <a:xfrm>
            <a:off x="827584" y="4077072"/>
            <a:ext cx="7772400" cy="432048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2400"/>
              </a:spcAft>
              <a:buFont typeface="Wingdings" panose="05000000000000000000" pitchFamily="2" charset="2"/>
              <a:buChar char="§"/>
              <a:defRPr/>
            </a:pPr>
            <a:r>
              <a:rPr lang="de-DE" altLang="de-DE" sz="2400" i="1" dirty="0">
                <a:solidFill>
                  <a:srgbClr val="336600"/>
                </a:solidFill>
                <a:latin typeface="Arial" panose="020B0604020202020204" pitchFamily="34" charset="0"/>
              </a:rPr>
              <a:t>Zur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nachhaltigen</a:t>
            </a:r>
            <a:r>
              <a:rPr lang="de-DE" altLang="de-DE" sz="2400" i="1" dirty="0">
                <a:solidFill>
                  <a:srgbClr val="336600"/>
                </a:solidFill>
                <a:latin typeface="Arial" panose="020B0604020202020204" pitchFamily="34" charset="0"/>
              </a:rPr>
              <a:t> Sicherung der Qualität</a:t>
            </a:r>
          </a:p>
          <a:p>
            <a:pPr>
              <a:spcAft>
                <a:spcPts val="2400"/>
              </a:spcAft>
              <a:buFont typeface="Wingdings" pitchFamily="2" charset="2"/>
              <a:buChar char="Ø"/>
              <a:defRPr/>
            </a:pPr>
            <a:r>
              <a:rPr lang="de-DE" altLang="de-DE" sz="2400" b="0" i="1" dirty="0">
                <a:solidFill>
                  <a:srgbClr val="336600"/>
                </a:solidFill>
                <a:latin typeface="Arial" panose="020B0604020202020204" pitchFamily="34" charset="0"/>
              </a:rPr>
              <a:t>Teilnahme an der SBS-Zertifizierung</a:t>
            </a:r>
          </a:p>
          <a:p>
            <a:pPr>
              <a:spcAft>
                <a:spcPts val="2400"/>
              </a:spcAft>
              <a:buFont typeface="Wingdings" panose="05000000000000000000" pitchFamily="2" charset="2"/>
              <a:buChar char="§"/>
              <a:defRPr/>
            </a:pPr>
            <a:endParaRPr lang="de-DE" altLang="de-DE" sz="2400" i="1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>
              <a:spcAft>
                <a:spcPts val="2400"/>
              </a:spcAft>
              <a:buFont typeface="Wingdings" panose="05000000000000000000" pitchFamily="2" charset="2"/>
              <a:buChar char="§"/>
              <a:defRPr/>
            </a:pPr>
            <a:endParaRPr kumimoji="0" lang="de-DE" sz="2400" b="0" kern="120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663659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10246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608010" y="2333500"/>
            <a:ext cx="8394703" cy="867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kontinuierliche bedarfsgerechte Fortbildung </a:t>
            </a:r>
            <a:b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</a:b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(lebenslanges Lernen) und Erfahrungsaustausch</a:t>
            </a:r>
            <a:endParaRPr lang="de-DE" altLang="de-DE" sz="220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E2F5E11D-5481-AB43-52F2-AE3813E9B844}"/>
              </a:ext>
            </a:extLst>
          </p:cNvPr>
          <p:cNvSpPr txBox="1">
            <a:spLocks/>
          </p:cNvSpPr>
          <p:nvPr/>
        </p:nvSpPr>
        <p:spPr bwMode="auto">
          <a:xfrm>
            <a:off x="323528" y="283330"/>
            <a:ext cx="7772400" cy="86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9pPr>
          </a:lstStyle>
          <a:p>
            <a:pPr algn="l"/>
            <a:r>
              <a:rPr kumimoji="0" lang="de-DE" altLang="de-DE" sz="2200" b="1" kern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SBS-Fortbildungstage 2026/ 2027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50682D9D-E700-9B80-9DD8-F8BFF0B4BDE1}"/>
              </a:ext>
            </a:extLst>
          </p:cNvPr>
          <p:cNvSpPr txBox="1">
            <a:spLocks/>
          </p:cNvSpPr>
          <p:nvPr/>
        </p:nvSpPr>
        <p:spPr>
          <a:xfrm>
            <a:off x="608010" y="3429000"/>
            <a:ext cx="7060334" cy="22820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Online SBS-Forum</a:t>
            </a:r>
          </a:p>
          <a:p>
            <a:pPr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Virtuelle SBS-Stammtisch</a:t>
            </a:r>
          </a:p>
          <a:p>
            <a:pPr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sz="2200" b="0" dirty="0">
                <a:solidFill>
                  <a:srgbClr val="336600"/>
                </a:solidFill>
                <a:latin typeface="Arial" panose="020B0604020202020204" pitchFamily="34" charset="0"/>
                <a:hlinkClick r:id="rId2"/>
              </a:rPr>
              <a:t>SBS Modulübersicht</a:t>
            </a:r>
            <a:endParaRPr kumimoji="0" 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0" indent="0">
              <a:spcAft>
                <a:spcPts val="2400"/>
              </a:spcAft>
              <a:buNone/>
              <a:defRPr/>
            </a:pPr>
            <a:r>
              <a:rPr kumimoji="0" lang="de-DE" sz="2200" b="0" kern="1200" dirty="0">
                <a:solidFill>
                  <a:srgbClr val="336600"/>
                </a:solidFill>
                <a:latin typeface="Arial" panose="020B0604020202020204" pitchFamily="34" charset="0"/>
              </a:rPr>
              <a:t> </a:t>
            </a:r>
          </a:p>
          <a:p>
            <a:pPr>
              <a:defRPr/>
            </a:pPr>
            <a:endParaRPr kumimoji="0" lang="de-DE" sz="2200" b="0" kern="1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0" indent="0">
              <a:buFontTx/>
              <a:buNone/>
              <a:defRPr/>
            </a:pPr>
            <a:endParaRPr kumimoji="0" lang="de-DE" b="0" kern="0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C0CAA2A-56E8-D86F-34F4-4EA734B90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504" y="2466847"/>
            <a:ext cx="1752845" cy="321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589267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/>
          <p:cNvSpPr/>
          <p:nvPr/>
        </p:nvSpPr>
        <p:spPr>
          <a:xfrm>
            <a:off x="611560" y="1772816"/>
            <a:ext cx="7488832" cy="423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0" indent="-355600" eaLnBrk="1" hangingPunct="1">
              <a:lnSpc>
                <a:spcPct val="105000"/>
              </a:lnSpc>
              <a:spcAft>
                <a:spcPct val="75000"/>
              </a:spcAft>
              <a:buFont typeface="Wingdings" pitchFamily="2" charset="2"/>
              <a:buChar char="§"/>
              <a:defRPr/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Ausnahmen Umfang der SBS-Zertifizierung </a:t>
            </a:r>
          </a:p>
        </p:txBody>
      </p:sp>
      <p:sp>
        <p:nvSpPr>
          <p:cNvPr id="3" name="Rechteck 2"/>
          <p:cNvSpPr/>
          <p:nvPr/>
        </p:nvSpPr>
        <p:spPr>
          <a:xfrm>
            <a:off x="971601" y="2348880"/>
            <a:ext cx="7488832" cy="3504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1" hangingPunct="1">
              <a:lnSpc>
                <a:spcPct val="105000"/>
              </a:lnSpc>
              <a:spcBef>
                <a:spcPts val="1200"/>
              </a:spcBef>
              <a:spcAft>
                <a:spcPts val="2400"/>
              </a:spcAft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Individuelle</a:t>
            </a:r>
            <a:r>
              <a:rPr lang="de-DE" altLang="de-DE" sz="2200" i="1" dirty="0">
                <a:solidFill>
                  <a:srgbClr val="336600"/>
                </a:solidFill>
                <a:latin typeface="Arial" panose="020B0604020202020204" pitchFamily="34" charset="0"/>
              </a:rPr>
              <a:t> Vereinbarungen der ARGE SBS mit Hochschulen/Bundesakademien</a:t>
            </a:r>
          </a:p>
          <a:p>
            <a:pPr marL="342900" lvl="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HMDK Stuttgart – SBS im Curriculum</a:t>
            </a:r>
          </a:p>
          <a:p>
            <a:pPr marL="342900" lvl="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Master Music &amp; Move, BA Trossingen</a:t>
            </a:r>
          </a:p>
          <a:p>
            <a:pPr marL="342900" lvl="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Musik und Bewegung mit 4  –  6-jährigen Kindern an Musikschulen“ – </a:t>
            </a:r>
            <a:r>
              <a:rPr lang="de-DE" altLang="de-DE" sz="2200" b="0" i="1" dirty="0" err="1">
                <a:solidFill>
                  <a:srgbClr val="336600"/>
                </a:solidFill>
                <a:latin typeface="Arial" panose="020B0604020202020204" pitchFamily="34" charset="0"/>
              </a:rPr>
              <a:t>LvdM</a:t>
            </a: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, BAK Trossingen und </a:t>
            </a:r>
            <a:r>
              <a:rPr lang="de-DE" altLang="de-DE" sz="2200" b="0" i="1" dirty="0" err="1">
                <a:solidFill>
                  <a:srgbClr val="336600"/>
                </a:solidFill>
                <a:latin typeface="Arial" panose="020B0604020202020204" pitchFamily="34" charset="0"/>
              </a:rPr>
              <a:t>MuHo</a:t>
            </a: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 Trossingen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14CFEA38-3188-F575-C43F-DEA8119F3068}"/>
              </a:ext>
            </a:extLst>
          </p:cNvPr>
          <p:cNvSpPr txBox="1">
            <a:spLocks/>
          </p:cNvSpPr>
          <p:nvPr/>
        </p:nvSpPr>
        <p:spPr bwMode="auto">
          <a:xfrm>
            <a:off x="621956" y="404664"/>
            <a:ext cx="6264696" cy="742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 pitchFamily="18" charset="0"/>
              </a:defRPr>
            </a:lvl9pPr>
          </a:lstStyle>
          <a:p>
            <a:pPr algn="l" eaLnBrk="1" hangingPunct="1">
              <a:lnSpc>
                <a:spcPct val="105000"/>
              </a:lnSpc>
              <a:spcAft>
                <a:spcPct val="75000"/>
              </a:spcAft>
              <a:defRPr/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+mn-cs"/>
              </a:rPr>
              <a:t>2. SBS-Fortbildungstage 2026/ 2027</a:t>
            </a:r>
          </a:p>
        </p:txBody>
      </p:sp>
    </p:spTree>
    <p:extLst>
      <p:ext uri="{BB962C8B-B14F-4D97-AF65-F5344CB8AC3E}">
        <p14:creationId xmlns:p14="http://schemas.microsoft.com/office/powerpoint/2010/main" val="126371609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 bwMode="auto">
          <a:xfrm>
            <a:off x="467544" y="476672"/>
            <a:ext cx="7772400" cy="43204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lnSpc>
                <a:spcPct val="105000"/>
              </a:lnSpc>
              <a:spcAft>
                <a:spcPct val="75000"/>
              </a:spcAft>
              <a:defRPr/>
            </a:pPr>
            <a:r>
              <a:rPr kumimoji="1" lang="de-DE" altLang="de-DE" sz="2200" b="1" kern="1200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+mn-cs"/>
              </a:rPr>
              <a:t>2. SBS-Fortbildungstage 2026 / 2027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8" y="2429023"/>
            <a:ext cx="8265575" cy="4006919"/>
          </a:xfrm>
        </p:spPr>
        <p:txBody>
          <a:bodyPr/>
          <a:lstStyle/>
          <a:p>
            <a:pPr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Unterscheidung SBS/MFE</a:t>
            </a:r>
          </a:p>
          <a:p>
            <a:pPr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Besonderheiten SBS – Didaktik und Methodik</a:t>
            </a:r>
          </a:p>
          <a:p>
            <a:pPr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Didaktische Handreichung, Umgang mit Materialien</a:t>
            </a:r>
          </a:p>
          <a:p>
            <a:pPr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Tandemarbeit </a:t>
            </a:r>
          </a:p>
          <a:p>
            <a:pPr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Vertiefung im Kita-Alltag</a:t>
            </a:r>
          </a:p>
          <a:p>
            <a:pPr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SBS und der Orientierungsplan</a:t>
            </a:r>
          </a:p>
          <a:p>
            <a:pPr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Förderziele SBS</a:t>
            </a:r>
          </a:p>
          <a:p>
            <a:pPr>
              <a:defRPr/>
            </a:pPr>
            <a:endParaRPr lang="de-DE" sz="2200" kern="1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de-DE" sz="2200" kern="1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0" indent="0">
              <a:buFontTx/>
              <a:buNone/>
              <a:defRPr/>
            </a:pP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683568" y="1772816"/>
            <a:ext cx="755637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kumimoji="0"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Inhaltlicher „Roter Faden“ der Fortbildungstage</a:t>
            </a:r>
          </a:p>
          <a:p>
            <a:endParaRPr lang="de-DE" sz="220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pic>
        <p:nvPicPr>
          <p:cNvPr id="5" name="Grafik 4">
            <a:hlinkClick r:id="rId2"/>
            <a:extLst>
              <a:ext uri="{FF2B5EF4-FFF2-40B4-BE49-F238E27FC236}">
                <a16:creationId xmlns:a16="http://schemas.microsoft.com/office/drawing/2014/main" id="{8A96AEF2-C6D1-5271-7742-A120C522CA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285" b="13698"/>
          <a:stretch/>
        </p:blipFill>
        <p:spPr>
          <a:xfrm>
            <a:off x="7617120" y="2248396"/>
            <a:ext cx="977423" cy="186432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D40FD88-9B21-236A-09BD-2BB493892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4112723"/>
            <a:ext cx="1296144" cy="182314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 bwMode="auto">
          <a:xfrm>
            <a:off x="395536" y="476672"/>
            <a:ext cx="7772400" cy="64757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>
              <a:lnSpc>
                <a:spcPct val="105000"/>
              </a:lnSpc>
              <a:spcAft>
                <a:spcPct val="75000"/>
              </a:spcAft>
              <a:defRPr/>
            </a:pPr>
            <a:r>
              <a:rPr kumimoji="1" lang="de-DE" altLang="de-DE" sz="2200" b="1" kern="1200" dirty="0">
                <a:solidFill>
                  <a:srgbClr val="336600"/>
                </a:solidFill>
                <a:latin typeface="Arial" panose="020B0604020202020204" pitchFamily="34" charset="0"/>
                <a:ea typeface="+mn-ea"/>
                <a:cs typeface="+mn-cs"/>
              </a:rPr>
              <a:t>2. SBS-Fortbildungstage 2026 / 2027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1772816"/>
            <a:ext cx="8352928" cy="4114800"/>
          </a:xfrm>
        </p:spPr>
        <p:txBody>
          <a:bodyPr/>
          <a:lstStyle/>
          <a:p>
            <a:pPr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Sprachförderung durch SBS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Vorbildfunktion  - Selbstwahrnehmung, Erwachsenenperspektive und Perspektive auf das Kind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Verknüpfung - Singen-Bewegen-Sprechen</a:t>
            </a:r>
          </a:p>
          <a:p>
            <a:pPr>
              <a:spcAft>
                <a:spcPts val="18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Großgruppen und Individualisierung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Verhaltensvielfalt 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kern="1200" dirty="0">
                <a:solidFill>
                  <a:srgbClr val="336600"/>
                </a:solidFill>
                <a:latin typeface="Arial" panose="020B0604020202020204" pitchFamily="34" charset="0"/>
              </a:rPr>
              <a:t>Partizipation</a:t>
            </a:r>
          </a:p>
          <a:p>
            <a:pPr>
              <a:spcBef>
                <a:spcPts val="0"/>
              </a:spcBef>
              <a:spcAft>
                <a:spcPts val="2400"/>
              </a:spcAft>
              <a:buFont typeface="Wingdings" panose="05000000000000000000" pitchFamily="2" charset="2"/>
              <a:buChar char="Ø"/>
              <a:defRPr/>
            </a:pPr>
            <a:r>
              <a:rPr lang="de-DE" sz="2200" b="1" kern="1200" dirty="0">
                <a:solidFill>
                  <a:srgbClr val="336600"/>
                </a:solidFill>
                <a:latin typeface="Arial" panose="020B0604020202020204" pitchFamily="34" charset="0"/>
              </a:rPr>
              <a:t>Fachlicher Erfahrungsaustausch </a:t>
            </a:r>
          </a:p>
          <a:p>
            <a:pPr>
              <a:spcBef>
                <a:spcPts val="0"/>
              </a:spcBef>
              <a:spcAft>
                <a:spcPts val="2400"/>
              </a:spcAft>
              <a:defRPr/>
            </a:pPr>
            <a:endParaRPr lang="de-DE" sz="2200" kern="1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de-DE" sz="2200" kern="1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de-DE" sz="2200" kern="1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0" indent="0">
              <a:buFontTx/>
              <a:buNone/>
              <a:defRPr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66331244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3"/>
          <p:cNvSpPr>
            <a:spLocks noGrp="1"/>
          </p:cNvSpPr>
          <p:nvPr>
            <p:ph type="ctrTitle" idx="4294967295"/>
          </p:nvPr>
        </p:nvSpPr>
        <p:spPr bwMode="auto">
          <a:xfrm>
            <a:off x="776288" y="1828800"/>
            <a:ext cx="7772400" cy="102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de-DE" altLang="de-DE" sz="4100" b="1" dirty="0">
                <a:solidFill>
                  <a:srgbClr val="2D2D8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altLang="de-DE" sz="4100" b="1" dirty="0">
              <a:solidFill>
                <a:srgbClr val="2D2D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6" name="Text Box 16"/>
          <p:cNvSpPr txBox="1">
            <a:spLocks noChangeArrowheads="1"/>
          </p:cNvSpPr>
          <p:nvPr/>
        </p:nvSpPr>
        <p:spPr bwMode="auto">
          <a:xfrm>
            <a:off x="506413" y="1560513"/>
            <a:ext cx="197643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200" dirty="0">
                <a:latin typeface="Arial Black" panose="020B0A04020102020204" pitchFamily="34" charset="0"/>
              </a:rPr>
              <a:t>2007 - 2009</a:t>
            </a:r>
          </a:p>
        </p:txBody>
      </p:sp>
      <p:sp>
        <p:nvSpPr>
          <p:cNvPr id="3077" name="Rectangle 2"/>
          <p:cNvSpPr>
            <a:spLocks noChangeArrowheads="1"/>
          </p:cNvSpPr>
          <p:nvPr/>
        </p:nvSpPr>
        <p:spPr bwMode="auto">
          <a:xfrm>
            <a:off x="460375" y="3710881"/>
            <a:ext cx="871378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0" indent="-4445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600"/>
              </a:spcAft>
              <a:buClr>
                <a:srgbClr val="336600"/>
              </a:buClr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Landesförderprogramm „Singen-Bewegen-Sprechen“</a:t>
            </a:r>
          </a:p>
        </p:txBody>
      </p:sp>
      <p:sp>
        <p:nvSpPr>
          <p:cNvPr id="3080" name="Rectangle 2"/>
          <p:cNvSpPr>
            <a:spLocks noChangeArrowheads="1"/>
          </p:cNvSpPr>
          <p:nvPr/>
        </p:nvSpPr>
        <p:spPr bwMode="auto">
          <a:xfrm>
            <a:off x="404032" y="5041892"/>
            <a:ext cx="8462963" cy="118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kumimoji="0" lang="de-DE" altLang="de-DE" sz="2200" b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Singen-Bewegen-Sprechen“ unter dem Dach und als ein Förderweg von </a:t>
            </a:r>
            <a:r>
              <a:rPr kumimoji="0" lang="de-DE" altLang="de-DE" sz="2200" u="sng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SPATZ</a:t>
            </a:r>
            <a:r>
              <a:rPr kumimoji="0" lang="de-DE" altLang="de-DE" sz="22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kumimoji="0" lang="de-DE" altLang="de-DE" sz="2200" b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altLang="de-DE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  <a:r>
              <a:rPr kumimoji="0" lang="de-DE" altLang="de-DE" sz="2200" b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rachförderung in </a:t>
            </a:r>
            <a:r>
              <a:rPr kumimoji="0" lang="de-DE" altLang="de-DE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0" lang="de-DE" altLang="de-DE" sz="2200" b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llen </a:t>
            </a:r>
            <a:r>
              <a:rPr kumimoji="0" lang="de-DE" altLang="de-DE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kumimoji="0" lang="de-DE" altLang="de-DE" sz="2200" b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ageseinrichtungen für Kinder mit </a:t>
            </a:r>
            <a:r>
              <a:rPr kumimoji="0" lang="de-DE" altLang="de-DE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kumimoji="0" lang="de-DE" altLang="de-DE" sz="2200" b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usatzbedarf </a:t>
            </a:r>
          </a:p>
        </p:txBody>
      </p:sp>
      <p:sp>
        <p:nvSpPr>
          <p:cNvPr id="6152" name="Titel 1"/>
          <p:cNvSpPr>
            <a:spLocks/>
          </p:cNvSpPr>
          <p:nvPr/>
        </p:nvSpPr>
        <p:spPr bwMode="auto">
          <a:xfrm>
            <a:off x="250825" y="404813"/>
            <a:ext cx="612137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Entstehung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Profil und Zielsetzung</a:t>
            </a:r>
            <a:br>
              <a:rPr kumimoji="0" lang="de-DE" altLang="de-DE" sz="3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3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438125" y="3086337"/>
            <a:ext cx="1979613" cy="539750"/>
          </a:xfrm>
          <a:prstGeom prst="rect">
            <a:avLst/>
          </a:prstGeom>
          <a:noFill/>
          <a:ln w="603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 dirty="0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479723" y="3141568"/>
            <a:ext cx="197008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200" dirty="0">
                <a:latin typeface="Arial Black" panose="020B0A04020102020204" pitchFamily="34" charset="0"/>
              </a:rPr>
              <a:t>2010 - 2012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404032" y="2089606"/>
            <a:ext cx="8112893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44500" indent="-4445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600"/>
              </a:spcAft>
              <a:buClr>
                <a:srgbClr val="336600"/>
              </a:buClr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Modellversuch „Singen-Bewegen-Sprechen unter fachlicher Anleitung im Kindergarten“ der Landesstiftung BW</a:t>
            </a:r>
          </a:p>
        </p:txBody>
      </p:sp>
      <p:sp>
        <p:nvSpPr>
          <p:cNvPr id="17" name="Text Box 16"/>
          <p:cNvSpPr txBox="1">
            <a:spLocks noChangeArrowheads="1"/>
          </p:cNvSpPr>
          <p:nvPr/>
        </p:nvSpPr>
        <p:spPr bwMode="auto">
          <a:xfrm>
            <a:off x="489548" y="4502142"/>
            <a:ext cx="1979612" cy="4308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200" dirty="0">
                <a:latin typeface="Arial Black" panose="020B0A04020102020204" pitchFamily="34" charset="0"/>
              </a:rPr>
              <a:t>2012-2019 </a:t>
            </a:r>
          </a:p>
        </p:txBody>
      </p:sp>
      <p:sp>
        <p:nvSpPr>
          <p:cNvPr id="2" name="Rectangle 15">
            <a:extLst>
              <a:ext uri="{FF2B5EF4-FFF2-40B4-BE49-F238E27FC236}">
                <a16:creationId xmlns:a16="http://schemas.microsoft.com/office/drawing/2014/main" id="{4968FDE2-12C9-5E49-9DC5-DF9C9DF34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61" y="4393279"/>
            <a:ext cx="1979613" cy="539750"/>
          </a:xfrm>
          <a:prstGeom prst="rect">
            <a:avLst/>
          </a:prstGeom>
          <a:noFill/>
          <a:ln w="603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 dirty="0"/>
          </a:p>
        </p:txBody>
      </p:sp>
      <p:sp>
        <p:nvSpPr>
          <p:cNvPr id="3" name="Rectangle 15">
            <a:extLst>
              <a:ext uri="{FF2B5EF4-FFF2-40B4-BE49-F238E27FC236}">
                <a16:creationId xmlns:a16="http://schemas.microsoft.com/office/drawing/2014/main" id="{424A0F42-034A-AA61-D7F7-8DC77851D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1494731"/>
            <a:ext cx="1979613" cy="539750"/>
          </a:xfrm>
          <a:prstGeom prst="rect">
            <a:avLst/>
          </a:prstGeom>
          <a:noFill/>
          <a:ln w="603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8DA56EFE-27D0-9D91-4763-A7015F4D9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077" y="2516533"/>
            <a:ext cx="841155" cy="1194348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3"/>
          <p:cNvSpPr>
            <a:spLocks noGrp="1"/>
          </p:cNvSpPr>
          <p:nvPr>
            <p:ph type="ctrTitle" idx="4294967295"/>
          </p:nvPr>
        </p:nvSpPr>
        <p:spPr bwMode="auto">
          <a:xfrm>
            <a:off x="776288" y="1828800"/>
            <a:ext cx="7772400" cy="1025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de-DE" altLang="de-DE" sz="4100" b="1">
                <a:solidFill>
                  <a:srgbClr val="2D2D8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altLang="de-DE" sz="4100" b="1">
              <a:solidFill>
                <a:srgbClr val="2D2D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9" name="Text Box 16"/>
          <p:cNvSpPr txBox="1">
            <a:spLocks noChangeArrowheads="1"/>
          </p:cNvSpPr>
          <p:nvPr/>
        </p:nvSpPr>
        <p:spPr bwMode="auto">
          <a:xfrm>
            <a:off x="460375" y="1971675"/>
            <a:ext cx="1979613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de-DE" altLang="de-DE" sz="2200" dirty="0">
                <a:latin typeface="Arial Black" panose="020B0A04020102020204" pitchFamily="34" charset="0"/>
              </a:rPr>
              <a:t>seit 2019 </a:t>
            </a:r>
          </a:p>
        </p:txBody>
      </p:sp>
      <p:sp>
        <p:nvSpPr>
          <p:cNvPr id="7173" name="Titel 1"/>
          <p:cNvSpPr>
            <a:spLocks/>
          </p:cNvSpPr>
          <p:nvPr/>
        </p:nvSpPr>
        <p:spPr bwMode="auto">
          <a:xfrm>
            <a:off x="250825" y="404813"/>
            <a:ext cx="6121375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Entstehung,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 und Zielsetzung</a:t>
            </a:r>
            <a:br>
              <a:rPr kumimoji="0" lang="de-DE" altLang="de-DE" sz="3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3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sp>
        <p:nvSpPr>
          <p:cNvPr id="4102" name="Textfeld 1"/>
          <p:cNvSpPr txBox="1">
            <a:spLocks noChangeArrowheads="1"/>
          </p:cNvSpPr>
          <p:nvPr/>
        </p:nvSpPr>
        <p:spPr bwMode="auto">
          <a:xfrm>
            <a:off x="564282" y="2511425"/>
            <a:ext cx="7972425" cy="1482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kumimoji="0" lang="de-DE" altLang="de-DE" sz="2400" b="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„Singen-Bewegen-Sprechen“ – ein Förderweg der Sprachförderung unter der Gesamtkonzeption </a:t>
            </a:r>
            <a:r>
              <a:rPr kumimoji="0" lang="de-DE" altLang="de-DE" sz="2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„Kolibri“ : </a:t>
            </a:r>
            <a:r>
              <a:rPr kumimoji="0" lang="de-DE" altLang="de-DE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</a:t>
            </a:r>
            <a:r>
              <a:rPr kumimoji="0" lang="de-DE" altLang="de-DE" sz="2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mpetenzen verläss</a:t>
            </a:r>
            <a:r>
              <a:rPr kumimoji="0" lang="de-DE" altLang="de-DE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</a:t>
            </a:r>
            <a:r>
              <a:rPr kumimoji="0" lang="de-DE" altLang="de-DE" sz="2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 voran</a:t>
            </a:r>
            <a:r>
              <a:rPr kumimoji="0" lang="de-DE" altLang="de-DE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</a:t>
            </a:r>
            <a:r>
              <a:rPr kumimoji="0" lang="de-DE" altLang="de-DE" sz="2400" dirty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ingen</a:t>
            </a:r>
          </a:p>
        </p:txBody>
      </p:sp>
      <p:sp>
        <p:nvSpPr>
          <p:cNvPr id="2" name="Rectangle 15">
            <a:extLst>
              <a:ext uri="{FF2B5EF4-FFF2-40B4-BE49-F238E27FC236}">
                <a16:creationId xmlns:a16="http://schemas.microsoft.com/office/drawing/2014/main" id="{BB0396F1-DB73-893E-BD24-F9686E4FBC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282" y="1900238"/>
            <a:ext cx="1979613" cy="539750"/>
          </a:xfrm>
          <a:prstGeom prst="rect">
            <a:avLst/>
          </a:prstGeom>
          <a:noFill/>
          <a:ln w="603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de-DE" altLang="de-DE" dirty="0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el 1"/>
          <p:cNvSpPr>
            <a:spLocks/>
          </p:cNvSpPr>
          <p:nvPr/>
        </p:nvSpPr>
        <p:spPr bwMode="auto">
          <a:xfrm>
            <a:off x="250825" y="404813"/>
            <a:ext cx="604936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Entstehung,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Zielsetzung</a:t>
            </a:r>
            <a:br>
              <a:rPr kumimoji="0" lang="de-DE" altLang="de-DE" sz="2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2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8198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8199" name="Rectangle 2"/>
          <p:cNvSpPr>
            <a:spLocks noChangeArrowheads="1"/>
          </p:cNvSpPr>
          <p:nvPr/>
        </p:nvSpPr>
        <p:spPr bwMode="auto">
          <a:xfrm>
            <a:off x="466725" y="1700213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  <a:buFont typeface="Wingdings" panose="05000000000000000000" pitchFamily="2" charset="2"/>
              <a:buChar char="§"/>
            </a:pPr>
            <a:r>
              <a:rPr kumimoji="0"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Merkmale</a:t>
            </a:r>
          </a:p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 dirty="0">
                <a:solidFill>
                  <a:srgbClr val="000066"/>
                </a:solidFill>
                <a:latin typeface="Arial" panose="020B0604020202020204" pitchFamily="34" charset="0"/>
              </a:rPr>
              <a:t>			</a:t>
            </a:r>
            <a:endParaRPr kumimoji="0" lang="de-DE" altLang="de-DE" sz="2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8200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5129" name="Textfeld 4"/>
          <p:cNvSpPr txBox="1">
            <a:spLocks noChangeArrowheads="1"/>
          </p:cNvSpPr>
          <p:nvPr/>
        </p:nvSpPr>
        <p:spPr bwMode="auto">
          <a:xfrm>
            <a:off x="611981" y="2549526"/>
            <a:ext cx="7920038" cy="3697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de-DE" altLang="de-DE" sz="2400" b="0" dirty="0">
                <a:solidFill>
                  <a:srgbClr val="336600"/>
                </a:solidFill>
                <a:latin typeface="Arial" panose="020B0604020202020204" pitchFamily="34" charset="0"/>
              </a:rPr>
              <a:t>Ergänzendes Angebot zur ganzheitlichen Bildung und Erziehung im Kindergarten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lang="de-DE" altLang="de-DE" sz="2400" b="0" dirty="0">
                <a:solidFill>
                  <a:srgbClr val="336600"/>
                </a:solidFill>
                <a:latin typeface="Arial" panose="020B0604020202020204" pitchFamily="34" charset="0"/>
              </a:rPr>
              <a:t>Bildungskooperationen </a:t>
            </a:r>
          </a:p>
          <a:p>
            <a:pPr marL="0" indent="0" eaLnBrk="1" hangingPunct="1">
              <a:lnSpc>
                <a:spcPct val="105000"/>
              </a:lnSpc>
              <a:spcAft>
                <a:spcPts val="1800"/>
              </a:spcAft>
              <a:tabLst>
                <a:tab pos="631825" algn="l"/>
              </a:tabLst>
            </a:pPr>
            <a:r>
              <a:rPr lang="de-DE" altLang="de-DE" sz="2400" b="0" dirty="0">
                <a:solidFill>
                  <a:srgbClr val="336600"/>
                </a:solidFill>
                <a:latin typeface="Arial" panose="020B0604020202020204" pitchFamily="34" charset="0"/>
              </a:rPr>
              <a:t>	von </a:t>
            </a:r>
            <a:r>
              <a:rPr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Kindergarten</a:t>
            </a:r>
            <a:r>
              <a:rPr lang="de-DE" altLang="de-DE" sz="2400" b="0" dirty="0">
                <a:solidFill>
                  <a:srgbClr val="336600"/>
                </a:solidFill>
                <a:latin typeface="Arial" panose="020B0604020202020204" pitchFamily="34" charset="0"/>
              </a:rPr>
              <a:t> und</a:t>
            </a:r>
          </a:p>
          <a:p>
            <a:pPr marL="0" indent="0" eaLnBrk="1" hangingPunct="1">
              <a:lnSpc>
                <a:spcPct val="105000"/>
              </a:lnSpc>
              <a:spcAft>
                <a:spcPts val="1800"/>
              </a:spcAft>
              <a:tabLst>
                <a:tab pos="631825" algn="l"/>
              </a:tabLst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	</a:t>
            </a:r>
            <a:r>
              <a:rPr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Verein der Amateurmusik, öffentlicher 	Musikschule oder kirchliche Institution</a:t>
            </a:r>
          </a:p>
          <a:p>
            <a:pPr marL="0" indent="0" eaLnBrk="1" hangingPunct="1">
              <a:lnSpc>
                <a:spcPct val="105000"/>
              </a:lnSpc>
              <a:spcAft>
                <a:spcPts val="1800"/>
              </a:spcAft>
            </a:pPr>
            <a:endParaRPr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8197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8198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8200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5129" name="Textfeld 4"/>
          <p:cNvSpPr txBox="1">
            <a:spLocks noChangeArrowheads="1"/>
          </p:cNvSpPr>
          <p:nvPr/>
        </p:nvSpPr>
        <p:spPr bwMode="auto">
          <a:xfrm>
            <a:off x="971550" y="2420938"/>
            <a:ext cx="7993063" cy="3927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Tandemarbeit von musikpädagogischer Fachkraft und Pädagogischer Fachkraft – „Team-Teaching“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Wechselseitiger Transfer von Wissen + Erfahrung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Individuelle Stundenplanung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Integration in die sonstige Bildungsarbeit der Kita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§"/>
            </a:pPr>
            <a:endParaRPr lang="de-DE" altLang="de-DE" sz="2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0" indent="0" eaLnBrk="1" hangingPunct="1">
              <a:lnSpc>
                <a:spcPct val="105000"/>
              </a:lnSpc>
              <a:spcAft>
                <a:spcPts val="2100"/>
              </a:spcAft>
            </a:pPr>
            <a:endParaRPr lang="de-DE" altLang="de-DE" sz="220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2EB38D4-D7DB-4B2F-0FA0-5A09825C8011}"/>
              </a:ext>
            </a:extLst>
          </p:cNvPr>
          <p:cNvSpPr>
            <a:spLocks/>
          </p:cNvSpPr>
          <p:nvPr/>
        </p:nvSpPr>
        <p:spPr bwMode="auto">
          <a:xfrm>
            <a:off x="250825" y="404813"/>
            <a:ext cx="604936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Entstehung,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Zielsetzung</a:t>
            </a:r>
            <a:br>
              <a:rPr kumimoji="0" lang="de-DE" altLang="de-DE" sz="2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2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939638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9220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9222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9224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6153" name="Textfeld 4"/>
          <p:cNvSpPr txBox="1">
            <a:spLocks noChangeArrowheads="1"/>
          </p:cNvSpPr>
          <p:nvPr/>
        </p:nvSpPr>
        <p:spPr bwMode="auto">
          <a:xfrm>
            <a:off x="755576" y="2322513"/>
            <a:ext cx="8280400" cy="3902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55600" lvl="3" indent="-3556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Orientierungsplan - Entwicklung- und Bildungsfelder </a:t>
            </a:r>
          </a:p>
          <a:p>
            <a:pPr marL="355600" lvl="3" indent="-3556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Förderziele – ganzheitlich &amp; sprachlich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Vertiefungs- / Wiederholungsphasen unter der Woche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Fokus auf Singen – Bewegen – Sprechen und Verknüpfung 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Individualisierung und Differenzierung wesentliche Elemente von SBS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endParaRPr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21871AC-7D53-C7C0-B1D7-F4FD23DCC1A5}"/>
              </a:ext>
            </a:extLst>
          </p:cNvPr>
          <p:cNvSpPr>
            <a:spLocks/>
          </p:cNvSpPr>
          <p:nvPr/>
        </p:nvSpPr>
        <p:spPr bwMode="auto">
          <a:xfrm>
            <a:off x="250825" y="404813"/>
            <a:ext cx="604936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Entstehung,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 Zielsetzung</a:t>
            </a:r>
            <a:br>
              <a:rPr kumimoji="0" lang="de-DE" altLang="de-DE" sz="2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2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pic>
        <p:nvPicPr>
          <p:cNvPr id="10" name="Grafik 9">
            <a:hlinkClick r:id="rId2"/>
            <a:extLst>
              <a:ext uri="{FF2B5EF4-FFF2-40B4-BE49-F238E27FC236}">
                <a16:creationId xmlns:a16="http://schemas.microsoft.com/office/drawing/2014/main" id="{7FFAFBA8-476D-ED40-D67D-E289DADE61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3991" y="2381711"/>
            <a:ext cx="926064" cy="9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865218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458788" y="1704975"/>
            <a:ext cx="7209333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458788" y="1731963"/>
            <a:ext cx="8289676" cy="760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indent="-355600" eaLnBrk="1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de-DE" sz="2200" dirty="0">
                <a:solidFill>
                  <a:srgbClr val="336600"/>
                </a:solidFill>
                <a:latin typeface="Arial" charset="0"/>
              </a:rPr>
              <a:t>Sprachliche Förderung durch</a:t>
            </a:r>
            <a:endParaRPr kumimoji="0" lang="de-DE" sz="2400" dirty="0">
              <a:solidFill>
                <a:srgbClr val="336600"/>
              </a:solidFill>
              <a:latin typeface="Arial" charset="0"/>
            </a:endParaRPr>
          </a:p>
          <a:p>
            <a:pPr marL="609600" indent="-609600" eaLnBrk="1" hangingPunct="1">
              <a:lnSpc>
                <a:spcPct val="105000"/>
              </a:lnSpc>
              <a:spcAft>
                <a:spcPct val="75000"/>
              </a:spcAft>
              <a:defRPr/>
            </a:pPr>
            <a:r>
              <a:rPr kumimoji="0" lang="de-DE" sz="2400" dirty="0">
                <a:solidFill>
                  <a:srgbClr val="000066"/>
                </a:solidFill>
                <a:latin typeface="Arial" charset="0"/>
              </a:rPr>
              <a:t>			</a:t>
            </a:r>
            <a:endParaRPr kumimoji="0" lang="de-DE" sz="2800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1272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8201" name="Textfeld 4"/>
          <p:cNvSpPr txBox="1">
            <a:spLocks noChangeArrowheads="1"/>
          </p:cNvSpPr>
          <p:nvPr/>
        </p:nvSpPr>
        <p:spPr bwMode="auto">
          <a:xfrm>
            <a:off x="840406" y="2643188"/>
            <a:ext cx="6840537" cy="4828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576000" indent="-541338" eaLnBrk="1" hangingPunct="1">
              <a:lnSpc>
                <a:spcPct val="103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Steigerung der Ausdrucksfähigkeit und der Wahrnehmung</a:t>
            </a:r>
          </a:p>
          <a:p>
            <a:pPr eaLnBrk="1" hangingPunct="1">
              <a:lnSpc>
                <a:spcPct val="103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Multisensorisches Lernen</a:t>
            </a:r>
          </a:p>
          <a:p>
            <a:pPr eaLnBrk="1" hangingPunct="1">
              <a:lnSpc>
                <a:spcPct val="103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Gesteigertes Selbstbewusstsein und soziale Kompetenzen</a:t>
            </a:r>
          </a:p>
          <a:p>
            <a:pPr eaLnBrk="1" hangingPunct="1">
              <a:lnSpc>
                <a:spcPct val="103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Motivation durch Freude an Musik und Bewegung</a:t>
            </a:r>
          </a:p>
          <a:p>
            <a:pPr eaLnBrk="1" hangingPunct="1">
              <a:lnSpc>
                <a:spcPct val="103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Begriffsbildung durch Interaktion und Verbalisierung</a:t>
            </a:r>
          </a:p>
          <a:p>
            <a:pPr eaLnBrk="1" hangingPunct="1">
              <a:lnSpc>
                <a:spcPct val="103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3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endParaRPr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4B63856-0994-CADB-9238-0B816643445E}"/>
              </a:ext>
            </a:extLst>
          </p:cNvPr>
          <p:cNvSpPr>
            <a:spLocks/>
          </p:cNvSpPr>
          <p:nvPr/>
        </p:nvSpPr>
        <p:spPr bwMode="auto">
          <a:xfrm>
            <a:off x="250825" y="404813"/>
            <a:ext cx="604936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Entstehung, Profil und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br>
              <a:rPr kumimoji="0" lang="de-DE" altLang="de-DE" sz="2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2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pic>
        <p:nvPicPr>
          <p:cNvPr id="5" name="Grafik 4" descr="Ein Bild, das Menschliches Gesicht, Person, Kleidung, Wand enthält.&#10;&#10;Automatisch generierte Beschreibung">
            <a:extLst>
              <a:ext uri="{FF2B5EF4-FFF2-40B4-BE49-F238E27FC236}">
                <a16:creationId xmlns:a16="http://schemas.microsoft.com/office/drawing/2014/main" id="{E2033EDF-16C0-A73C-A5F5-AEB42A66F5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387" y="2786026"/>
            <a:ext cx="1274283" cy="191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484645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2292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2293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466725" y="1700213"/>
            <a:ext cx="86772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indent="-355600" eaLnBrk="1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de-DE" sz="2400" dirty="0">
                <a:solidFill>
                  <a:srgbClr val="336600"/>
                </a:solidFill>
                <a:latin typeface="Arial" charset="0"/>
              </a:rPr>
              <a:t>Förderung </a:t>
            </a:r>
          </a:p>
          <a:p>
            <a:pPr marL="355600" indent="-355600" eaLnBrk="1" hangingPunct="1">
              <a:lnSpc>
                <a:spcPct val="105000"/>
              </a:lnSpc>
              <a:spcAft>
                <a:spcPct val="75000"/>
              </a:spcAft>
              <a:defRPr/>
            </a:pPr>
            <a:endParaRPr kumimoji="0" lang="de-DE" sz="2400" dirty="0">
              <a:solidFill>
                <a:srgbClr val="336600"/>
              </a:solidFill>
              <a:latin typeface="Arial" charset="0"/>
            </a:endParaRPr>
          </a:p>
          <a:p>
            <a:pPr marL="609600" indent="-609600" eaLnBrk="1" hangingPunct="1">
              <a:lnSpc>
                <a:spcPct val="105000"/>
              </a:lnSpc>
              <a:spcAft>
                <a:spcPct val="75000"/>
              </a:spcAft>
              <a:defRPr/>
            </a:pPr>
            <a:r>
              <a:rPr kumimoji="0" lang="de-DE" sz="2400" dirty="0">
                <a:solidFill>
                  <a:srgbClr val="000066"/>
                </a:solidFill>
                <a:latin typeface="Arial" charset="0"/>
              </a:rPr>
              <a:t>			</a:t>
            </a:r>
            <a:endParaRPr kumimoji="0" lang="de-DE" sz="2800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2295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9224" name="Textfeld 4"/>
          <p:cNvSpPr txBox="1">
            <a:spLocks noChangeArrowheads="1"/>
          </p:cNvSpPr>
          <p:nvPr/>
        </p:nvSpPr>
        <p:spPr bwMode="auto">
          <a:xfrm>
            <a:off x="900112" y="2420938"/>
            <a:ext cx="8136383" cy="330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der Fähigkeit, sich zu Musik körperlich differenziert auszudrücken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der Freude, Musik zu erleben 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der Fähigkeiten, Musik wahrzunehmen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dem Entwicklungsstand gemäß zu singen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der Fähigkeit, auf elementaren Instrumenten zu musizieren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52EA07-B479-27C8-3B26-EC1EF205B9BA}"/>
              </a:ext>
            </a:extLst>
          </p:cNvPr>
          <p:cNvSpPr>
            <a:spLocks/>
          </p:cNvSpPr>
          <p:nvPr/>
        </p:nvSpPr>
        <p:spPr bwMode="auto">
          <a:xfrm>
            <a:off x="250825" y="404813"/>
            <a:ext cx="604936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Entstehung, Profil und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br>
              <a:rPr kumimoji="0" lang="de-DE" altLang="de-DE" sz="2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2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E4B8AEB-BD4A-D4F8-FD39-BF9F47A4F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64" y="3038029"/>
            <a:ext cx="1585097" cy="1926503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5F13A2B-7F03-3535-438D-4DDD23221CA3}"/>
              </a:ext>
            </a:extLst>
          </p:cNvPr>
          <p:cNvSpPr txBox="1"/>
          <p:nvPr/>
        </p:nvSpPr>
        <p:spPr>
          <a:xfrm>
            <a:off x="539552" y="478970"/>
            <a:ext cx="619268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Entstehung, Profil und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endParaRPr lang="de-DE" sz="2200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442D82FE-86C2-4E82-E83A-D4B8DD5B5BBF}"/>
              </a:ext>
            </a:extLst>
          </p:cNvPr>
          <p:cNvSpPr txBox="1"/>
          <p:nvPr/>
        </p:nvSpPr>
        <p:spPr>
          <a:xfrm>
            <a:off x="395536" y="1700808"/>
            <a:ext cx="8208912" cy="4161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09600" indent="-6096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durch die Methodenvielfalt verschiedene Entwicklungsziele möglich </a:t>
            </a:r>
          </a:p>
          <a:p>
            <a:pPr marL="609600" indent="-6096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Sprachliche Ebenen </a:t>
            </a:r>
            <a:br>
              <a:rPr lang="de-DE" sz="2200" dirty="0">
                <a:solidFill>
                  <a:srgbClr val="336600"/>
                </a:solidFill>
                <a:latin typeface="Arial" panose="020B0604020202020204" pitchFamily="34" charset="0"/>
              </a:rPr>
            </a:br>
            <a:r>
              <a:rPr 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(Prosodie, Phonetik, Wortschatz, Grammatik, Pragmatik)</a:t>
            </a:r>
          </a:p>
          <a:p>
            <a:pPr marL="609600" indent="-6096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Transfereffekte </a:t>
            </a:r>
            <a:br>
              <a:rPr lang="de-DE" sz="2200" dirty="0">
                <a:solidFill>
                  <a:srgbClr val="336600"/>
                </a:solidFill>
                <a:latin typeface="Arial" panose="020B0604020202020204" pitchFamily="34" charset="0"/>
              </a:rPr>
            </a:br>
            <a:r>
              <a:rPr 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(sozial-emotionale Ebene, Aufmerksamkeit, Selbstwirksamkeit, Konzentration, Grob-Feinmotorik, exekutive Funktionen wie Impulskontrolle, </a:t>
            </a: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kognitive Fähigkeiten, sinnliche Wahrnehmung, Kreativität und Gestaltungsfähigkeit</a:t>
            </a:r>
            <a:r>
              <a:rPr 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01221BA-7ED2-B534-6F2E-615B4A03A9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288" y="1691530"/>
            <a:ext cx="1584176" cy="1261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05197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5364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179512" y="1628564"/>
            <a:ext cx="8785101" cy="3600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indent="-355600" eaLnBrk="1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de-DE" sz="2200" dirty="0">
                <a:solidFill>
                  <a:srgbClr val="336600"/>
                </a:solidFill>
                <a:latin typeface="Arial" charset="0"/>
              </a:rPr>
              <a:t>Singen alleine ist noch keine Sprachförderung </a:t>
            </a:r>
          </a:p>
          <a:p>
            <a:pPr eaLnBrk="1" hangingPunct="1">
              <a:lnSpc>
                <a:spcPct val="150000"/>
              </a:lnSpc>
              <a:spcAft>
                <a:spcPts val="0"/>
              </a:spcAft>
              <a:defRPr/>
            </a:pPr>
            <a:endParaRPr lang="de-DE" sz="2200" dirty="0">
              <a:solidFill>
                <a:srgbClr val="336600"/>
              </a:solidFill>
              <a:latin typeface="Arial" charset="0"/>
            </a:endParaRPr>
          </a:p>
          <a:p>
            <a:pPr marL="355600" indent="-355600" eaLnBrk="1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de-DE" sz="2200" dirty="0">
                <a:solidFill>
                  <a:srgbClr val="336600"/>
                </a:solidFill>
                <a:latin typeface="Arial" charset="0"/>
              </a:rPr>
              <a:t>Für die Sprachförderung bedarf es eine konkrete Zielsetzung und vielfältige Interaktionen und Anregungen. Für einen erfolgreichen Spracherwerb sind Kinder auf kontinuierliche und vielfältige Interaktions- und Kommunikationsanlässe im Alltag angewiesen</a:t>
            </a:r>
          </a:p>
          <a:p>
            <a:pPr marL="355600" indent="-355600" eaLnBrk="1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de-DE" sz="2200" dirty="0">
              <a:solidFill>
                <a:srgbClr val="C00000"/>
              </a:solidFill>
              <a:latin typeface="Arial" charset="0"/>
            </a:endParaRPr>
          </a:p>
          <a:p>
            <a:pPr marL="355600" indent="-355600" eaLnBrk="1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endParaRPr lang="de-DE" sz="2200" dirty="0">
              <a:solidFill>
                <a:srgbClr val="336600"/>
              </a:solidFill>
              <a:latin typeface="Arial" charset="0"/>
            </a:endParaRPr>
          </a:p>
          <a:p>
            <a:pPr marL="355600" indent="-355600" eaLnBrk="1" hangingPunct="1">
              <a:lnSpc>
                <a:spcPct val="105000"/>
              </a:lnSpc>
              <a:spcAft>
                <a:spcPct val="75000"/>
              </a:spcAft>
              <a:defRPr/>
            </a:pPr>
            <a:endParaRPr kumimoji="0" lang="de-DE" sz="2400" dirty="0">
              <a:solidFill>
                <a:srgbClr val="336600"/>
              </a:solidFill>
              <a:latin typeface="Arial" charset="0"/>
            </a:endParaRPr>
          </a:p>
          <a:p>
            <a:pPr marL="609600" indent="-609600" eaLnBrk="1" hangingPunct="1">
              <a:lnSpc>
                <a:spcPct val="105000"/>
              </a:lnSpc>
              <a:spcAft>
                <a:spcPct val="75000"/>
              </a:spcAft>
              <a:defRPr/>
            </a:pPr>
            <a:r>
              <a:rPr kumimoji="0" lang="de-DE" sz="2400" dirty="0">
                <a:solidFill>
                  <a:srgbClr val="000066"/>
                </a:solidFill>
                <a:latin typeface="Arial" charset="0"/>
              </a:rPr>
              <a:t>			</a:t>
            </a:r>
            <a:endParaRPr kumimoji="0" lang="de-DE" sz="2800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5367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0A6904-4352-056F-97DC-C17DAB9E33E1}"/>
              </a:ext>
            </a:extLst>
          </p:cNvPr>
          <p:cNvSpPr>
            <a:spLocks/>
          </p:cNvSpPr>
          <p:nvPr/>
        </p:nvSpPr>
        <p:spPr bwMode="auto">
          <a:xfrm>
            <a:off x="250825" y="404813"/>
            <a:ext cx="604936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Entstehung, Profil und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br>
              <a:rPr kumimoji="0" lang="de-DE" altLang="de-DE" sz="2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2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D1F2A5D-6B8E-B0C0-91F9-FA2B778CD7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4740930"/>
            <a:ext cx="1282107" cy="192316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6A2E70F-C3F8-CC97-6E9E-498D028F42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791705"/>
            <a:ext cx="1614368" cy="1874652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6FB2B6FF-FD4E-BF96-2D74-20745B3D8E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5334845"/>
            <a:ext cx="1985940" cy="132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2681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A0A8A481-57B0-F530-FE2A-28383E5951FB}"/>
              </a:ext>
            </a:extLst>
          </p:cNvPr>
          <p:cNvSpPr txBox="1"/>
          <p:nvPr/>
        </p:nvSpPr>
        <p:spPr>
          <a:xfrm>
            <a:off x="648000" y="1908000"/>
            <a:ext cx="7632848" cy="3307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 eaLnBrk="1" hangingPunct="1">
              <a:lnSpc>
                <a:spcPct val="150000"/>
              </a:lnSpc>
              <a:spcAft>
                <a:spcPts val="600"/>
              </a:spcAft>
              <a:buFont typeface="Wingdings" pitchFamily="2" charset="2"/>
              <a:buChar char="§"/>
              <a:defRPr/>
            </a:pPr>
            <a:r>
              <a:rPr lang="de-DE" sz="2200" dirty="0">
                <a:solidFill>
                  <a:srgbClr val="C00000"/>
                </a:solidFill>
                <a:latin typeface="Arial" charset="0"/>
              </a:rPr>
              <a:t>SBS dient nicht zur </a:t>
            </a:r>
            <a:r>
              <a:rPr lang="de-DE" sz="2200" dirty="0" err="1">
                <a:solidFill>
                  <a:srgbClr val="C00000"/>
                </a:solidFill>
                <a:latin typeface="Arial" charset="0"/>
              </a:rPr>
              <a:t>Grundmusikalisierung</a:t>
            </a:r>
            <a:endParaRPr lang="de-DE" sz="2200" dirty="0">
              <a:solidFill>
                <a:srgbClr val="C00000"/>
              </a:solidFill>
              <a:latin typeface="Arial" charset="0"/>
            </a:endParaRPr>
          </a:p>
          <a:p>
            <a:pPr marL="355600" indent="-355600" eaLnBrk="1" hangingPunct="1"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§"/>
              <a:defRPr/>
            </a:pPr>
            <a:r>
              <a:rPr lang="de-DE" sz="2200" dirty="0">
                <a:solidFill>
                  <a:srgbClr val="336600"/>
                </a:solidFill>
                <a:latin typeface="Arial" charset="0"/>
              </a:rPr>
              <a:t>Musik nicht Zweck sondern </a:t>
            </a:r>
            <a:r>
              <a:rPr lang="de-DE" sz="2200" u="sng" dirty="0">
                <a:solidFill>
                  <a:srgbClr val="336600"/>
                </a:solidFill>
                <a:latin typeface="Arial" charset="0"/>
              </a:rPr>
              <a:t>Instrument / Medium </a:t>
            </a:r>
            <a:r>
              <a:rPr lang="de-DE" sz="2200" dirty="0">
                <a:solidFill>
                  <a:srgbClr val="336600"/>
                </a:solidFill>
                <a:latin typeface="Arial" charset="0"/>
              </a:rPr>
              <a:t>von SBS</a:t>
            </a:r>
          </a:p>
          <a:p>
            <a:pPr marL="355600" indent="-355600" eaLnBrk="1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de-DE" sz="2200" dirty="0">
                <a:solidFill>
                  <a:srgbClr val="C00000"/>
                </a:solidFill>
                <a:latin typeface="Arial" charset="0"/>
              </a:rPr>
              <a:t>Aber:</a:t>
            </a:r>
          </a:p>
          <a:p>
            <a:pPr marL="355600" indent="-355600" eaLnBrk="1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de-DE" sz="2200" dirty="0">
                <a:solidFill>
                  <a:srgbClr val="336600"/>
                </a:solidFill>
                <a:latin typeface="Arial" charset="0"/>
              </a:rPr>
              <a:t>SBS schafft (für viele Kinder) die Voraussetzung für eine </a:t>
            </a:r>
            <a:r>
              <a:rPr lang="de-DE" sz="2200" dirty="0" err="1">
                <a:solidFill>
                  <a:srgbClr val="336600"/>
                </a:solidFill>
                <a:latin typeface="Arial" charset="0"/>
              </a:rPr>
              <a:t>Grundmusikalisierung</a:t>
            </a:r>
            <a:r>
              <a:rPr lang="de-DE" sz="2200" dirty="0">
                <a:solidFill>
                  <a:srgbClr val="336600"/>
                </a:solidFill>
                <a:latin typeface="Arial" charset="0"/>
              </a:rPr>
              <a:t> </a:t>
            </a:r>
            <a:endParaRPr lang="de-DE" sz="2200" dirty="0">
              <a:solidFill>
                <a:srgbClr val="C00000"/>
              </a:solidFill>
              <a:latin typeface="Arial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12A0053-3E0C-8346-A33E-24370F77FCB8}"/>
              </a:ext>
            </a:extLst>
          </p:cNvPr>
          <p:cNvSpPr txBox="1"/>
          <p:nvPr/>
        </p:nvSpPr>
        <p:spPr>
          <a:xfrm>
            <a:off x="467544" y="393700"/>
            <a:ext cx="65574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Entstehung, Profil und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endParaRPr lang="de-DE" sz="2200" dirty="0"/>
          </a:p>
        </p:txBody>
      </p:sp>
    </p:spTree>
    <p:extLst>
      <p:ext uri="{BB962C8B-B14F-4D97-AF65-F5344CB8AC3E}">
        <p14:creationId xmlns:p14="http://schemas.microsoft.com/office/powerpoint/2010/main" val="3370330880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4341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466725" y="1700213"/>
            <a:ext cx="86772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indent="-355600" eaLnBrk="1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de-DE" sz="2200" dirty="0">
                <a:solidFill>
                  <a:srgbClr val="336600"/>
                </a:solidFill>
                <a:latin typeface="Arial" charset="0"/>
              </a:rPr>
              <a:t>Hierarchie der Zielsetzungen </a:t>
            </a:r>
          </a:p>
          <a:p>
            <a:pPr marL="355600" indent="-355600" eaLnBrk="1" hangingPunct="1">
              <a:lnSpc>
                <a:spcPct val="105000"/>
              </a:lnSpc>
              <a:spcAft>
                <a:spcPct val="75000"/>
              </a:spcAft>
              <a:defRPr/>
            </a:pPr>
            <a:endParaRPr kumimoji="0" lang="de-DE" sz="2400" dirty="0">
              <a:solidFill>
                <a:srgbClr val="336600"/>
              </a:solidFill>
              <a:latin typeface="Arial" charset="0"/>
            </a:endParaRPr>
          </a:p>
          <a:p>
            <a:pPr marL="609600" indent="-609600" eaLnBrk="1" hangingPunct="1">
              <a:lnSpc>
                <a:spcPct val="105000"/>
              </a:lnSpc>
              <a:spcAft>
                <a:spcPct val="75000"/>
              </a:spcAft>
              <a:defRPr/>
            </a:pPr>
            <a:r>
              <a:rPr kumimoji="0" lang="de-DE" sz="2400" dirty="0">
                <a:solidFill>
                  <a:srgbClr val="000066"/>
                </a:solidFill>
                <a:latin typeface="Arial" charset="0"/>
              </a:rPr>
              <a:t>			</a:t>
            </a:r>
            <a:endParaRPr kumimoji="0" lang="de-DE" sz="2800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4343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8" name="Textfeld 4"/>
          <p:cNvSpPr txBox="1">
            <a:spLocks noChangeArrowheads="1"/>
          </p:cNvSpPr>
          <p:nvPr/>
        </p:nvSpPr>
        <p:spPr bwMode="auto">
          <a:xfrm>
            <a:off x="900113" y="2420938"/>
            <a:ext cx="7848600" cy="3363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eaLnBrk="1" hangingPunct="1">
              <a:lnSpc>
                <a:spcPct val="105000"/>
              </a:lnSpc>
              <a:spcAft>
                <a:spcPts val="2100"/>
              </a:spcAft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Priorität: 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Förderung Sprachentwicklung </a:t>
            </a: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und allgemeine Persönlichkeitsentwicklung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Übergang von Kita in die Grundschule </a:t>
            </a: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erleichtern („Schulfähigkeit stärken“)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Für 3-Jährige </a:t>
            </a: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– Start in der Kita erleichtern, Förderung von Anfang an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AB9988-F3B1-3A34-6616-B18DE3354E0C}"/>
              </a:ext>
            </a:extLst>
          </p:cNvPr>
          <p:cNvSpPr>
            <a:spLocks/>
          </p:cNvSpPr>
          <p:nvPr/>
        </p:nvSpPr>
        <p:spPr bwMode="auto">
          <a:xfrm>
            <a:off x="250825" y="404813"/>
            <a:ext cx="6049367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SBS -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Entstehung, Profil und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Zielsetzung</a:t>
            </a:r>
            <a:br>
              <a:rPr kumimoji="0" lang="de-DE" altLang="de-DE" sz="22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2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10D47CB-F795-EE5F-9659-A48B68178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5758" y="1694570"/>
            <a:ext cx="2408129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99398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el 1"/>
          <p:cNvSpPr>
            <a:spLocks/>
          </p:cNvSpPr>
          <p:nvPr/>
        </p:nvSpPr>
        <p:spPr bwMode="auto">
          <a:xfrm>
            <a:off x="250825" y="404813"/>
            <a:ext cx="58340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Rahmenplan SBS</a:t>
            </a:r>
            <a:br>
              <a:rPr kumimoji="0" lang="de-DE" altLang="de-DE" sz="3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3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 dirty="0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10246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466725" y="1700213"/>
            <a:ext cx="867727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eaLnBrk="1" hangingPunct="1">
              <a:lnSpc>
                <a:spcPct val="105000"/>
              </a:lnSpc>
              <a:spcAft>
                <a:spcPct val="75000"/>
              </a:spcAft>
              <a:defRPr/>
            </a:pPr>
            <a:r>
              <a:rPr kumimoji="0" lang="de-DE" sz="2400" dirty="0">
                <a:solidFill>
                  <a:srgbClr val="000066"/>
                </a:solidFill>
                <a:latin typeface="Arial" charset="0"/>
              </a:rPr>
              <a:t>			</a:t>
            </a:r>
            <a:endParaRPr kumimoji="0" lang="de-DE" sz="2800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0248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7177" name="Textfeld 4"/>
          <p:cNvSpPr txBox="1">
            <a:spLocks noChangeArrowheads="1"/>
          </p:cNvSpPr>
          <p:nvPr/>
        </p:nvSpPr>
        <p:spPr bwMode="auto">
          <a:xfrm>
            <a:off x="755651" y="1973856"/>
            <a:ext cx="7200726" cy="131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spcAft>
                <a:spcPts val="2100"/>
              </a:spcAft>
              <a:buFont typeface="Wingdings" panose="05000000000000000000" pitchFamily="2" charset="2"/>
              <a:buChar char="§"/>
            </a:pPr>
            <a:r>
              <a:rPr lang="de-DE" altLang="de-DE" sz="2200" dirty="0">
                <a:solidFill>
                  <a:srgbClr val="008000"/>
                </a:solidFill>
                <a:latin typeface="Arial" panose="020B0604020202020204" pitchFamily="34" charset="0"/>
                <a:hlinkClick r:id="rId2"/>
              </a:rPr>
              <a:t>Rahmenplan</a:t>
            </a:r>
            <a:r>
              <a:rPr lang="de-DE" altLang="de-DE" sz="2200" dirty="0">
                <a:solidFill>
                  <a:srgbClr val="008000"/>
                </a:solidFill>
                <a:latin typeface="Arial" panose="020B0604020202020204" pitchFamily="34" charset="0"/>
              </a:rPr>
              <a:t> </a:t>
            </a:r>
            <a:r>
              <a:rPr lang="de-DE" altLang="de-DE" sz="2200" b="0" dirty="0">
                <a:solidFill>
                  <a:srgbClr val="008000"/>
                </a:solidFill>
                <a:latin typeface="Arial" panose="020B0604020202020204" pitchFamily="34" charset="0"/>
              </a:rPr>
              <a:t>„Singen-Bewegen-Sprechen im Kindergarten und weiteren Tageseinrichtungen für Kinder“</a:t>
            </a:r>
          </a:p>
        </p:txBody>
      </p:sp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925617" y="3405188"/>
            <a:ext cx="8110879" cy="205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inhaltliche Grundlage für die Arbeit in den SBS-Maßnahmen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verbindliche Vorgaben zur Umsetzung von SBS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große Spielräume + vielfältige Möglichkeiten in der Ausgestaltung  </a:t>
            </a:r>
          </a:p>
        </p:txBody>
      </p:sp>
    </p:spTree>
    <p:extLst>
      <p:ext uri="{BB962C8B-B14F-4D97-AF65-F5344CB8AC3E}">
        <p14:creationId xmlns:p14="http://schemas.microsoft.com/office/powerpoint/2010/main" val="4091575367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10246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3559" name="Rectangle 2"/>
          <p:cNvSpPr>
            <a:spLocks noChangeArrowheads="1"/>
          </p:cNvSpPr>
          <p:nvPr/>
        </p:nvSpPr>
        <p:spPr bwMode="auto">
          <a:xfrm>
            <a:off x="466725" y="1700213"/>
            <a:ext cx="867727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55600" indent="-355600" eaLnBrk="1" hangingPunct="1">
              <a:lnSpc>
                <a:spcPct val="105000"/>
              </a:lnSpc>
              <a:spcAft>
                <a:spcPct val="75000"/>
              </a:spcAft>
              <a:buFont typeface="Wingdings" pitchFamily="2" charset="2"/>
              <a:buChar char="§"/>
              <a:defRPr/>
            </a:pPr>
            <a:r>
              <a:rPr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Organisation / Strukturen der Maßnahmen</a:t>
            </a:r>
          </a:p>
          <a:p>
            <a:pPr marL="355600" indent="-355600" eaLnBrk="1" hangingPunct="1">
              <a:lnSpc>
                <a:spcPct val="105000"/>
              </a:lnSpc>
              <a:spcAft>
                <a:spcPct val="75000"/>
              </a:spcAft>
              <a:buFont typeface="Wingdings" pitchFamily="2" charset="2"/>
              <a:buChar char="§"/>
              <a:defRPr/>
            </a:pPr>
            <a:endParaRPr lang="de-DE" altLang="de-DE" sz="24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spcAft>
                <a:spcPct val="75000"/>
              </a:spcAft>
              <a:defRPr/>
            </a:pPr>
            <a:endParaRPr kumimoji="0" lang="de-DE" sz="2400" dirty="0">
              <a:solidFill>
                <a:srgbClr val="336600"/>
              </a:solidFill>
              <a:latin typeface="Arial" charset="0"/>
            </a:endParaRPr>
          </a:p>
          <a:p>
            <a:pPr marL="609600" indent="-609600" eaLnBrk="1" hangingPunct="1">
              <a:lnSpc>
                <a:spcPct val="105000"/>
              </a:lnSpc>
              <a:spcAft>
                <a:spcPct val="75000"/>
              </a:spcAft>
              <a:defRPr/>
            </a:pPr>
            <a:r>
              <a:rPr kumimoji="0" lang="de-DE" sz="2400" dirty="0">
                <a:solidFill>
                  <a:srgbClr val="000066"/>
                </a:solidFill>
                <a:latin typeface="Arial" charset="0"/>
              </a:rPr>
              <a:t>			</a:t>
            </a:r>
            <a:endParaRPr kumimoji="0" lang="de-DE" sz="2800" dirty="0">
              <a:solidFill>
                <a:srgbClr val="000066"/>
              </a:solidFill>
              <a:latin typeface="Arial" charset="0"/>
            </a:endParaRPr>
          </a:p>
        </p:txBody>
      </p:sp>
      <p:sp>
        <p:nvSpPr>
          <p:cNvPr id="10248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899592" y="2388287"/>
            <a:ext cx="7920880" cy="3907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„Singen-Bewegen-Sprechen" wird </a:t>
            </a:r>
            <a:r>
              <a:rPr lang="de-DE" altLang="de-DE" sz="2200" b="0" i="1" dirty="0">
                <a:solidFill>
                  <a:srgbClr val="FF0000"/>
                </a:solidFill>
                <a:latin typeface="Arial" panose="020B0604020202020204" pitchFamily="34" charset="0"/>
              </a:rPr>
              <a:t>in der Regel </a:t>
            </a: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wöchentlich in </a:t>
            </a:r>
            <a:r>
              <a:rPr lang="de-DE" altLang="de-DE" sz="2200" b="0" i="1" dirty="0">
                <a:solidFill>
                  <a:srgbClr val="FF0000"/>
                </a:solidFill>
                <a:latin typeface="Arial" panose="020B0604020202020204" pitchFamily="34" charset="0"/>
              </a:rPr>
              <a:t>didaktischen Einheiten von 60 Minuten </a:t>
            </a: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gemeinsam von einer musikpädagogischen Fachkraft und einer Pädagogische Fachkraft durchgeführt.“ 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FF0000"/>
                </a:solidFill>
                <a:latin typeface="Arial" panose="020B0604020202020204" pitchFamily="34" charset="0"/>
              </a:rPr>
              <a:t>Bis zu 15 Minuten</a:t>
            </a: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 jeder didaktischen Einheit können für die Koordination und den fachlichen Austausch zwischen den </a:t>
            </a:r>
            <a:r>
              <a:rPr lang="de-DE" altLang="de-DE" sz="2200" b="0" i="1" dirty="0" err="1">
                <a:solidFill>
                  <a:srgbClr val="336600"/>
                </a:solidFill>
                <a:latin typeface="Arial" panose="020B0604020202020204" pitchFamily="34" charset="0"/>
              </a:rPr>
              <a:t>TandempartnerInnen</a:t>
            </a: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 eingesetzt werden.“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Bedeutung der Tandemarbeit und des fachlichen Austauschs für die Vertiefungsphasen unter der Woche!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56B8F42-3DAB-006D-8169-A0770ACC3C7C}"/>
              </a:ext>
            </a:extLst>
          </p:cNvPr>
          <p:cNvSpPr>
            <a:spLocks/>
          </p:cNvSpPr>
          <p:nvPr/>
        </p:nvSpPr>
        <p:spPr bwMode="auto">
          <a:xfrm>
            <a:off x="250825" y="404813"/>
            <a:ext cx="58340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Rahmenplan SBS</a:t>
            </a:r>
            <a:br>
              <a:rPr kumimoji="0" lang="de-DE" altLang="de-DE" sz="3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3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530775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10246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8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756000" y="1908000"/>
            <a:ext cx="7849319" cy="4853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Die musikpädagogische Fachkraft ist hauptverantwortlich für die Konzeption und Planung der SBS-Maßnahmen – 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Inhaltliche Absprache im Tandem wichtig – Passung zum Kita-Alltag, Förderbedarf und Interessen der Kinder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Die Pädagogische Fachkraft vertieft die Inhalte im Kita-Alltag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„Die Vertiefungsarbeit ist für den kontinuierlichen Bildungs- und Entwicklungsprozess außerordentlich wichtig und dient der individuellen Förderung eines jeden Kindes.“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endParaRPr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E6321D-BD6A-B1FC-AC91-AFB6DD145E4E}"/>
              </a:ext>
            </a:extLst>
          </p:cNvPr>
          <p:cNvSpPr>
            <a:spLocks/>
          </p:cNvSpPr>
          <p:nvPr/>
        </p:nvSpPr>
        <p:spPr bwMode="auto">
          <a:xfrm>
            <a:off x="250825" y="477491"/>
            <a:ext cx="58340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Rahmenplan SBS</a:t>
            </a:r>
            <a:br>
              <a:rPr kumimoji="0" lang="de-DE" altLang="de-DE" sz="3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3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486725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10246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8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785809" y="2333500"/>
            <a:ext cx="8106671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i="1" dirty="0">
                <a:solidFill>
                  <a:srgbClr val="336600"/>
                </a:solidFill>
                <a:latin typeface="Arial" panose="020B0604020202020204" pitchFamily="34" charset="0"/>
              </a:rPr>
              <a:t>Sprachliche Vorbildfunktion </a:t>
            </a: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der Tandempartner*innen </a:t>
            </a:r>
          </a:p>
          <a:p>
            <a:pPr marL="342900" indent="-342900" eaLnBrk="1" hangingPunct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Sehr gute Deutschkenntnisse </a:t>
            </a: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beider Tandempartner*innen</a:t>
            </a:r>
          </a:p>
          <a:p>
            <a:pPr marL="342900" indent="-342900" eaLnBrk="1" hangingPunct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Sofern Deutsch nicht Muttersprache ist: Mindestens </a:t>
            </a: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Sprachniveau B2</a:t>
            </a: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 gemäß dem Gemeinsamen Europäischen Referenzrahmen (GER)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120B4BF-D5A1-125C-5818-1C08052EEF7D}"/>
              </a:ext>
            </a:extLst>
          </p:cNvPr>
          <p:cNvSpPr>
            <a:spLocks/>
          </p:cNvSpPr>
          <p:nvPr/>
        </p:nvSpPr>
        <p:spPr bwMode="auto">
          <a:xfrm>
            <a:off x="250825" y="404813"/>
            <a:ext cx="58340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Rahmenplan SBS</a:t>
            </a:r>
            <a:br>
              <a:rPr kumimoji="0" lang="de-DE" altLang="de-DE" sz="3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3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610132"/>
      </p:ext>
    </p:extLst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4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0245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10246" name="Rectangle 3"/>
          <p:cNvSpPr>
            <a:spLocks noChangeArrowheads="1"/>
          </p:cNvSpPr>
          <p:nvPr/>
        </p:nvSpPr>
        <p:spPr bwMode="auto">
          <a:xfrm>
            <a:off x="144463" y="3260725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0248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785809" y="2333500"/>
            <a:ext cx="7849319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Regelmäßige Anwesenheit aller Kinder </a:t>
            </a:r>
          </a:p>
          <a:p>
            <a:pPr marL="342900" indent="-342900" eaLnBrk="1" hangingPunct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Tandem bleibt möglichst gleich</a:t>
            </a:r>
          </a:p>
          <a:p>
            <a:pPr marL="342900" indent="-342900" eaLnBrk="1" hangingPunct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Vor- und Nachbereitung der einzelnen Stunden </a:t>
            </a:r>
          </a:p>
          <a:p>
            <a:pPr marL="342900" indent="-342900" eaLnBrk="1" hangingPunct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lang="de-DE" altLang="de-DE" sz="2200" b="0" i="1" dirty="0">
                <a:solidFill>
                  <a:srgbClr val="336600"/>
                </a:solidFill>
                <a:latin typeface="Arial" panose="020B0604020202020204" pitchFamily="34" charset="0"/>
              </a:rPr>
              <a:t>Erfahrungs- und Wissensaustausch untereinander und mit den in den Institutionen Verantwortlichen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124CE35-25AF-2CAF-3DCB-745F61214DE4}"/>
              </a:ext>
            </a:extLst>
          </p:cNvPr>
          <p:cNvSpPr>
            <a:spLocks/>
          </p:cNvSpPr>
          <p:nvPr/>
        </p:nvSpPr>
        <p:spPr bwMode="auto">
          <a:xfrm>
            <a:off x="250825" y="404813"/>
            <a:ext cx="5834063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Rahmenplan SBS</a:t>
            </a:r>
            <a:br>
              <a:rPr kumimoji="0" lang="de-DE" altLang="de-DE" sz="3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3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219792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/>
          </p:cNvSpPr>
          <p:nvPr/>
        </p:nvSpPr>
        <p:spPr bwMode="auto">
          <a:xfrm>
            <a:off x="250825" y="405036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30686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611188" y="2564655"/>
            <a:ext cx="7993259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Besondere Förderung von Kindern zwischen 3 und 6 Jahren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mit intensivem Sprachförderbedarf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Fördermittel für die Sprachförderung ca. 22 Millionen Euro pro Jahr</a:t>
            </a:r>
          </a:p>
          <a:p>
            <a:pPr eaLnBrk="1" hangingPunct="1">
              <a:lnSpc>
                <a:spcPct val="105000"/>
              </a:lnSpc>
              <a:defRPr/>
            </a:pPr>
            <a:endParaRPr kumimoji="0" lang="de-DE" altLang="de-DE" sz="24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4341" name="Rectangle 2"/>
          <p:cNvSpPr>
            <a:spLocks noChangeArrowheads="1"/>
          </p:cNvSpPr>
          <p:nvPr/>
        </p:nvSpPr>
        <p:spPr bwMode="auto">
          <a:xfrm>
            <a:off x="684213" y="4292600"/>
            <a:ext cx="72009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 dirty="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14342" name="Rectangle 2"/>
          <p:cNvSpPr>
            <a:spLocks noChangeArrowheads="1"/>
          </p:cNvSpPr>
          <p:nvPr/>
        </p:nvSpPr>
        <p:spPr bwMode="auto">
          <a:xfrm>
            <a:off x="539750" y="1773635"/>
            <a:ext cx="72009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Förderung von SBS-Maßnahmen unter Kolibri</a:t>
            </a:r>
          </a:p>
        </p:txBody>
      </p:sp>
    </p:spTree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3"/>
          <p:cNvSpPr>
            <a:spLocks noGrp="1"/>
          </p:cNvSpPr>
          <p:nvPr>
            <p:ph type="ctrTitle" idx="4294967295"/>
          </p:nvPr>
        </p:nvSpPr>
        <p:spPr bwMode="auto">
          <a:xfrm>
            <a:off x="684213" y="2205038"/>
            <a:ext cx="7772400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de-DE" altLang="de-DE" sz="4100" b="1">
                <a:solidFill>
                  <a:srgbClr val="2D2D8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altLang="de-DE" sz="4100" b="1">
              <a:solidFill>
                <a:srgbClr val="2D2D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Gleichschenkliges Dreieck 3"/>
          <p:cNvSpPr>
            <a:spLocks noChangeArrowheads="1"/>
          </p:cNvSpPr>
          <p:nvPr/>
        </p:nvSpPr>
        <p:spPr bwMode="auto">
          <a:xfrm>
            <a:off x="241300" y="1858963"/>
            <a:ext cx="8281988" cy="1079500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de-DE" altLang="de-DE"/>
          </a:p>
        </p:txBody>
      </p:sp>
      <p:sp>
        <p:nvSpPr>
          <p:cNvPr id="15364" name="Rechteck 4"/>
          <p:cNvSpPr>
            <a:spLocks noChangeArrowheads="1"/>
          </p:cNvSpPr>
          <p:nvPr/>
        </p:nvSpPr>
        <p:spPr bwMode="auto">
          <a:xfrm>
            <a:off x="809575" y="2938463"/>
            <a:ext cx="2754313" cy="3802905"/>
          </a:xfrm>
          <a:prstGeom prst="rect">
            <a:avLst/>
          </a:prstGeom>
          <a:solidFill>
            <a:srgbClr val="CC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de-DE" altLang="de-DE"/>
          </a:p>
        </p:txBody>
      </p:sp>
      <p:sp>
        <p:nvSpPr>
          <p:cNvPr id="15365" name="Rechteck 5"/>
          <p:cNvSpPr>
            <a:spLocks noChangeArrowheads="1"/>
          </p:cNvSpPr>
          <p:nvPr/>
        </p:nvSpPr>
        <p:spPr bwMode="auto">
          <a:xfrm>
            <a:off x="5014914" y="2941638"/>
            <a:ext cx="2940050" cy="3746500"/>
          </a:xfrm>
          <a:prstGeom prst="rect">
            <a:avLst/>
          </a:prstGeom>
          <a:solidFill>
            <a:srgbClr val="66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de-DE" altLang="de-DE"/>
          </a:p>
        </p:txBody>
      </p:sp>
      <p:sp>
        <p:nvSpPr>
          <p:cNvPr id="15366" name="Rectangle 2"/>
          <p:cNvSpPr>
            <a:spLocks noChangeArrowheads="1"/>
          </p:cNvSpPr>
          <p:nvPr/>
        </p:nvSpPr>
        <p:spPr bwMode="auto">
          <a:xfrm>
            <a:off x="829370" y="4567238"/>
            <a:ext cx="1985962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</a:pPr>
            <a:endParaRPr kumimoji="0" lang="de-DE" altLang="de-DE" sz="2200" b="0">
              <a:latin typeface="Arial" panose="020B0604020202020204" pitchFamily="34" charset="0"/>
            </a:endParaRPr>
          </a:p>
        </p:txBody>
      </p:sp>
      <p:sp>
        <p:nvSpPr>
          <p:cNvPr id="15367" name="Rectangle 2"/>
          <p:cNvSpPr>
            <a:spLocks noChangeArrowheads="1"/>
          </p:cNvSpPr>
          <p:nvPr/>
        </p:nvSpPr>
        <p:spPr bwMode="auto">
          <a:xfrm>
            <a:off x="179388" y="5373688"/>
            <a:ext cx="439261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200"/>
              </a:spcAft>
            </a:pPr>
            <a:endParaRPr kumimoji="0" lang="de-DE" altLang="de-DE" sz="2200" b="0">
              <a:latin typeface="Arial" panose="020B0604020202020204" pitchFamily="34" charset="0"/>
            </a:endParaRPr>
          </a:p>
        </p:txBody>
      </p:sp>
      <p:sp>
        <p:nvSpPr>
          <p:cNvPr id="15368" name="Rectangle 2"/>
          <p:cNvSpPr>
            <a:spLocks noChangeArrowheads="1"/>
          </p:cNvSpPr>
          <p:nvPr/>
        </p:nvSpPr>
        <p:spPr bwMode="auto">
          <a:xfrm>
            <a:off x="3708400" y="2362200"/>
            <a:ext cx="165576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r>
              <a:rPr kumimoji="0" lang="de-DE" altLang="de-DE" sz="3200" dirty="0">
                <a:latin typeface="Arial" panose="020B0604020202020204" pitchFamily="34" charset="0"/>
              </a:rPr>
              <a:t>Kolibri 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5369" name="Rectangle 2"/>
          <p:cNvSpPr>
            <a:spLocks noChangeArrowheads="1"/>
          </p:cNvSpPr>
          <p:nvPr/>
        </p:nvSpPr>
        <p:spPr bwMode="auto">
          <a:xfrm>
            <a:off x="847552" y="3189288"/>
            <a:ext cx="25003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5000"/>
              </a:lnSpc>
            </a:pPr>
            <a:r>
              <a:rPr kumimoji="0" lang="de-DE" altLang="de-DE" sz="2400" dirty="0">
                <a:latin typeface="Arial" panose="020B0604020202020204" pitchFamily="34" charset="0"/>
              </a:rPr>
              <a:t>Elementare</a:t>
            </a:r>
          </a:p>
          <a:p>
            <a:pPr algn="ctr" eaLnBrk="1" hangingPunct="1">
              <a:lnSpc>
                <a:spcPct val="105000"/>
              </a:lnSpc>
              <a:spcAft>
                <a:spcPts val="1800"/>
              </a:spcAft>
            </a:pPr>
            <a:r>
              <a:rPr kumimoji="0" lang="de-DE" altLang="de-DE" sz="2400" dirty="0">
                <a:latin typeface="Arial" panose="020B0604020202020204" pitchFamily="34" charset="0"/>
              </a:rPr>
              <a:t>Förderung</a:t>
            </a:r>
            <a:endParaRPr kumimoji="0" lang="de-DE" altLang="de-DE" sz="24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5370" name="Rectangle 2"/>
          <p:cNvSpPr>
            <a:spLocks noChangeArrowheads="1"/>
          </p:cNvSpPr>
          <p:nvPr/>
        </p:nvSpPr>
        <p:spPr bwMode="auto">
          <a:xfrm>
            <a:off x="395288" y="1773238"/>
            <a:ext cx="72009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 </a:t>
            </a:r>
            <a:r>
              <a:rPr kumimoji="0" lang="de-DE" altLang="de-DE" sz="240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15372" name="Textfeld 3"/>
          <p:cNvSpPr txBox="1">
            <a:spLocks noChangeArrowheads="1"/>
          </p:cNvSpPr>
          <p:nvPr/>
        </p:nvSpPr>
        <p:spPr bwMode="auto">
          <a:xfrm>
            <a:off x="811907" y="5708650"/>
            <a:ext cx="2895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de-DE" altLang="de-DE" sz="1600" b="0" dirty="0">
                <a:latin typeface="Arial" panose="020B0604020202020204" pitchFamily="34" charset="0"/>
                <a:cs typeface="Arial" panose="020B0604020202020204" pitchFamily="34" charset="0"/>
              </a:rPr>
              <a:t>Qualifizierungsmaßnahmen für päd. Fachkräfte der Kitas</a:t>
            </a: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838670" y="4247395"/>
            <a:ext cx="308525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indent="0" eaLnBrk="1" hangingPunct="1">
              <a:lnSpc>
                <a:spcPct val="105000"/>
              </a:lnSpc>
              <a:spcAft>
                <a:spcPts val="0"/>
              </a:spcAft>
              <a:tabLst/>
              <a:defRPr/>
            </a:pPr>
            <a:r>
              <a:rPr kumimoji="0" lang="de-DE" altLang="de-DE" b="0" dirty="0">
                <a:latin typeface="Arial" charset="0"/>
              </a:rPr>
              <a:t>Förderung kognitiver, sozialer, emotionaler motorischer etc. Kompetenzen</a:t>
            </a:r>
            <a:endParaRPr kumimoji="0" lang="de-DE" altLang="de-DE" b="0" dirty="0">
              <a:solidFill>
                <a:srgbClr val="336600"/>
              </a:solidFill>
              <a:latin typeface="Arial" charset="0"/>
            </a:endParaRPr>
          </a:p>
        </p:txBody>
      </p:sp>
      <p:sp>
        <p:nvSpPr>
          <p:cNvPr id="15374" name="Rectangle 2"/>
          <p:cNvSpPr>
            <a:spLocks noChangeArrowheads="1"/>
          </p:cNvSpPr>
          <p:nvPr/>
        </p:nvSpPr>
        <p:spPr bwMode="auto">
          <a:xfrm>
            <a:off x="5122220" y="3275013"/>
            <a:ext cx="2725438" cy="81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5000"/>
              </a:lnSpc>
            </a:pPr>
            <a:r>
              <a:rPr kumimoji="0" lang="de-DE" altLang="de-DE" sz="2400" dirty="0">
                <a:latin typeface="Arial" panose="020B0604020202020204" pitchFamily="34" charset="0"/>
              </a:rPr>
              <a:t>Sprachförderung</a:t>
            </a:r>
            <a:endParaRPr kumimoji="0" lang="de-DE" altLang="de-DE" sz="24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2"/>
          <p:cNvSpPr>
            <a:spLocks noChangeArrowheads="1"/>
          </p:cNvSpPr>
          <p:nvPr/>
        </p:nvSpPr>
        <p:spPr bwMode="auto">
          <a:xfrm>
            <a:off x="5014914" y="4292600"/>
            <a:ext cx="3047999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0"/>
              </a:spcAft>
              <a:defRPr/>
            </a:pPr>
            <a:r>
              <a:rPr kumimoji="0" lang="de-DE" altLang="de-DE" sz="2000" b="0" dirty="0">
                <a:latin typeface="Arial" charset="0"/>
              </a:rPr>
              <a:t>Förderung</a:t>
            </a:r>
          </a:p>
          <a:p>
            <a:pPr marL="0" indent="0" eaLnBrk="1" hangingPunct="1">
              <a:lnSpc>
                <a:spcPct val="105000"/>
              </a:lnSpc>
              <a:spcAft>
                <a:spcPts val="0"/>
              </a:spcAft>
              <a:defRPr/>
            </a:pPr>
            <a:r>
              <a:rPr kumimoji="0" lang="de-DE" altLang="de-DE" sz="2000" b="0" dirty="0">
                <a:latin typeface="Arial" charset="0"/>
              </a:rPr>
              <a:t>Sprachentwicklung / Spracherwerb </a:t>
            </a:r>
            <a:endParaRPr kumimoji="0" lang="de-DE" altLang="de-DE" sz="2000" b="0" dirty="0">
              <a:solidFill>
                <a:srgbClr val="336600"/>
              </a:solidFill>
              <a:latin typeface="Arial" charset="0"/>
            </a:endParaRPr>
          </a:p>
        </p:txBody>
      </p:sp>
      <p:sp>
        <p:nvSpPr>
          <p:cNvPr id="21" name="Textfeld 3"/>
          <p:cNvSpPr txBox="1">
            <a:spLocks noChangeArrowheads="1"/>
          </p:cNvSpPr>
          <p:nvPr/>
        </p:nvSpPr>
        <p:spPr bwMode="auto">
          <a:xfrm>
            <a:off x="5014914" y="5556250"/>
            <a:ext cx="313054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altLang="de-DE" sz="2000" b="0" dirty="0">
                <a:latin typeface="Arial" charset="0"/>
                <a:cs typeface="Arial" charset="0"/>
              </a:rPr>
              <a:t>2 Förderwege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de-DE" altLang="de-DE" sz="2000" dirty="0">
                <a:latin typeface="Arial" charset="0"/>
                <a:cs typeface="Arial" charset="0"/>
              </a:rPr>
              <a:t>ISF+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de-DE" altLang="de-DE" sz="2000" dirty="0">
                <a:solidFill>
                  <a:srgbClr val="FF0000"/>
                </a:solidFill>
                <a:latin typeface="Arial" charset="0"/>
                <a:cs typeface="Arial" charset="0"/>
              </a:rPr>
              <a:t>SBS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2F25C76-4123-988A-E9C2-678CA57125E1}"/>
              </a:ext>
            </a:extLst>
          </p:cNvPr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el 3"/>
          <p:cNvSpPr>
            <a:spLocks noGrp="1"/>
          </p:cNvSpPr>
          <p:nvPr>
            <p:ph type="ctrTitle" idx="4294967295"/>
          </p:nvPr>
        </p:nvSpPr>
        <p:spPr bwMode="auto">
          <a:xfrm>
            <a:off x="612775" y="2173288"/>
            <a:ext cx="7772400" cy="93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br>
              <a:rPr lang="de-DE" altLang="de-DE" sz="4100" b="1" dirty="0">
                <a:solidFill>
                  <a:srgbClr val="2D2D8A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altLang="de-DE" sz="4100" b="1" dirty="0">
              <a:solidFill>
                <a:srgbClr val="2D2D8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7" name="Gleichschenkliges Dreieck 3"/>
          <p:cNvSpPr>
            <a:spLocks noChangeArrowheads="1"/>
          </p:cNvSpPr>
          <p:nvPr/>
        </p:nvSpPr>
        <p:spPr bwMode="auto">
          <a:xfrm>
            <a:off x="214313" y="1854200"/>
            <a:ext cx="8201025" cy="1079500"/>
          </a:xfrm>
          <a:prstGeom prst="triangle">
            <a:avLst>
              <a:gd name="adj" fmla="val 49792"/>
            </a:avLst>
          </a:prstGeom>
          <a:solidFill>
            <a:srgbClr val="66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de-DE" altLang="de-DE"/>
          </a:p>
        </p:txBody>
      </p:sp>
      <p:sp>
        <p:nvSpPr>
          <p:cNvPr id="16388" name="Rechteck 4"/>
          <p:cNvSpPr>
            <a:spLocks noChangeArrowheads="1"/>
          </p:cNvSpPr>
          <p:nvPr/>
        </p:nvSpPr>
        <p:spPr bwMode="auto">
          <a:xfrm>
            <a:off x="223838" y="2938462"/>
            <a:ext cx="4030663" cy="3586162"/>
          </a:xfrm>
          <a:prstGeom prst="rect">
            <a:avLst/>
          </a:prstGeom>
          <a:solidFill>
            <a:srgbClr val="00CC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de-DE" altLang="de-DE"/>
          </a:p>
        </p:txBody>
      </p:sp>
      <p:sp>
        <p:nvSpPr>
          <p:cNvPr id="16389" name="Rechteck 5"/>
          <p:cNvSpPr>
            <a:spLocks noChangeArrowheads="1"/>
          </p:cNvSpPr>
          <p:nvPr/>
        </p:nvSpPr>
        <p:spPr bwMode="auto">
          <a:xfrm>
            <a:off x="4254501" y="2938463"/>
            <a:ext cx="4160837" cy="3586162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de-DE" altLang="de-DE"/>
          </a:p>
        </p:txBody>
      </p:sp>
      <p:sp>
        <p:nvSpPr>
          <p:cNvPr id="17414" name="Rectangle 2"/>
          <p:cNvSpPr>
            <a:spLocks noChangeArrowheads="1"/>
          </p:cNvSpPr>
          <p:nvPr/>
        </p:nvSpPr>
        <p:spPr bwMode="auto">
          <a:xfrm>
            <a:off x="395288" y="3760788"/>
            <a:ext cx="42481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indent="0" eaLnBrk="1" hangingPunct="1">
              <a:lnSpc>
                <a:spcPct val="105000"/>
              </a:lnSpc>
              <a:spcAft>
                <a:spcPts val="0"/>
              </a:spcAft>
              <a:defRPr/>
            </a:pPr>
            <a:r>
              <a:rPr kumimoji="0" lang="de-DE" altLang="de-DE" sz="2200" b="0" u="sng" dirty="0">
                <a:latin typeface="Arial" panose="020B0604020202020204" pitchFamily="34" charset="0"/>
              </a:rPr>
              <a:t>Gruppengröße 3 - 7 Kinder </a:t>
            </a:r>
            <a:br>
              <a:rPr kumimoji="0" lang="de-DE" altLang="de-DE" sz="2200" b="0" u="sng" dirty="0">
                <a:latin typeface="Arial" panose="020B0604020202020204" pitchFamily="34" charset="0"/>
              </a:rPr>
            </a:br>
            <a:r>
              <a:rPr kumimoji="0" lang="de-DE" altLang="de-DE" sz="2200" b="0" u="sng" dirty="0">
                <a:latin typeface="Arial" panose="020B0604020202020204" pitchFamily="34" charset="0"/>
              </a:rPr>
              <a:t>mit Förderbedarf + x ohne</a:t>
            </a:r>
          </a:p>
          <a:p>
            <a:pPr eaLnBrk="1" hangingPunct="1">
              <a:lnSpc>
                <a:spcPct val="105000"/>
              </a:lnSpc>
              <a:spcAft>
                <a:spcPts val="1200"/>
              </a:spcAft>
              <a:defRPr/>
            </a:pPr>
            <a:r>
              <a:rPr kumimoji="0" lang="de-DE" altLang="de-DE" sz="2200" b="0" u="sng" dirty="0">
                <a:latin typeface="Arial" panose="020B0604020202020204" pitchFamily="34" charset="0"/>
              </a:rPr>
              <a:t>mindestens 9 - max. 20 </a:t>
            </a:r>
          </a:p>
          <a:p>
            <a:pPr eaLnBrk="1" hangingPunct="1">
              <a:lnSpc>
                <a:spcPct val="105000"/>
              </a:lnSpc>
              <a:spcAft>
                <a:spcPts val="600"/>
              </a:spcAft>
              <a:defRPr/>
            </a:pPr>
            <a:r>
              <a:rPr kumimoji="0" lang="de-DE" altLang="de-DE" sz="2200" b="0" dirty="0">
                <a:latin typeface="Arial" panose="020B0604020202020204" pitchFamily="34" charset="0"/>
              </a:rPr>
              <a:t>= 36 Zeitstunden </a:t>
            </a:r>
          </a:p>
          <a:p>
            <a:pPr eaLnBrk="1" hangingPunct="1">
              <a:lnSpc>
                <a:spcPct val="105000"/>
              </a:lnSpc>
              <a:spcAft>
                <a:spcPts val="600"/>
              </a:spcAft>
              <a:defRPr/>
            </a:pPr>
            <a:endParaRPr kumimoji="0" lang="de-DE" altLang="de-DE" sz="2200" b="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defRPr/>
            </a:pPr>
            <a:r>
              <a:rPr kumimoji="0" lang="de-DE" altLang="de-DE" sz="2200" b="0" dirty="0">
                <a:latin typeface="Arial" panose="020B0604020202020204" pitchFamily="34" charset="0"/>
              </a:rPr>
              <a:t>   Fördersatz 2.400 Euro</a:t>
            </a:r>
          </a:p>
        </p:txBody>
      </p:sp>
      <p:sp>
        <p:nvSpPr>
          <p:cNvPr id="16391" name="Rectangle 2"/>
          <p:cNvSpPr>
            <a:spLocks noChangeArrowheads="1"/>
          </p:cNvSpPr>
          <p:nvPr/>
        </p:nvSpPr>
        <p:spPr bwMode="auto">
          <a:xfrm>
            <a:off x="179388" y="5373688"/>
            <a:ext cx="4392612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200"/>
              </a:spcAft>
            </a:pPr>
            <a:endParaRPr kumimoji="0" lang="de-DE" altLang="de-DE" sz="2200" b="0">
              <a:latin typeface="Arial" panose="020B0604020202020204" pitchFamily="34" charset="0"/>
            </a:endParaRPr>
          </a:p>
        </p:txBody>
      </p:sp>
      <p:sp>
        <p:nvSpPr>
          <p:cNvPr id="16392" name="Rectangle 2"/>
          <p:cNvSpPr>
            <a:spLocks noChangeArrowheads="1"/>
          </p:cNvSpPr>
          <p:nvPr/>
        </p:nvSpPr>
        <p:spPr bwMode="auto">
          <a:xfrm>
            <a:off x="2382838" y="2276475"/>
            <a:ext cx="4191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5000"/>
              </a:lnSpc>
              <a:spcAft>
                <a:spcPts val="1800"/>
              </a:spcAft>
            </a:pPr>
            <a:r>
              <a:rPr kumimoji="0" lang="de-DE" altLang="de-DE" sz="2600" dirty="0">
                <a:latin typeface="Arial" panose="020B0604020202020204" pitchFamily="34" charset="0"/>
              </a:rPr>
              <a:t>Sprachförderung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6393" name="Rectangle 2"/>
          <p:cNvSpPr>
            <a:spLocks noChangeArrowheads="1"/>
          </p:cNvSpPr>
          <p:nvPr/>
        </p:nvSpPr>
        <p:spPr bwMode="auto">
          <a:xfrm>
            <a:off x="1692275" y="3154363"/>
            <a:ext cx="1366838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r>
              <a:rPr kumimoji="0" lang="de-DE" altLang="de-DE" sz="2400" dirty="0">
                <a:latin typeface="Arial" panose="020B0604020202020204" pitchFamily="34" charset="0"/>
              </a:rPr>
              <a:t>SBS 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6394" name="Rectangle 2"/>
          <p:cNvSpPr>
            <a:spLocks noChangeArrowheads="1"/>
          </p:cNvSpPr>
          <p:nvPr/>
        </p:nvSpPr>
        <p:spPr bwMode="auto">
          <a:xfrm>
            <a:off x="5867400" y="3025775"/>
            <a:ext cx="13684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r>
              <a:rPr kumimoji="0" lang="de-DE" altLang="de-DE" sz="2200">
                <a:latin typeface="Arial" panose="020B0604020202020204" pitchFamily="34" charset="0"/>
              </a:rPr>
              <a:t>ISF+ 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7419" name="Rectangle 2"/>
          <p:cNvSpPr>
            <a:spLocks noChangeArrowheads="1"/>
          </p:cNvSpPr>
          <p:nvPr/>
        </p:nvSpPr>
        <p:spPr bwMode="auto">
          <a:xfrm>
            <a:off x="4643438" y="3400425"/>
            <a:ext cx="3813175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600"/>
              </a:spcAft>
              <a:defRPr/>
            </a:pPr>
            <a:r>
              <a:rPr kumimoji="0" lang="de-DE" altLang="de-DE" sz="2000" b="0" u="sng" dirty="0">
                <a:latin typeface="Arial" panose="020B0604020202020204" pitchFamily="34" charset="0"/>
              </a:rPr>
              <a:t>Gruppengröße 3-7 Kinder</a:t>
            </a:r>
          </a:p>
          <a:p>
            <a:pPr marL="177800" indent="-177800" eaLnBrk="1" hangingPunct="1">
              <a:lnSpc>
                <a:spcPct val="105000"/>
              </a:lnSpc>
              <a:spcAft>
                <a:spcPts val="600"/>
              </a:spcAft>
              <a:tabLst>
                <a:tab pos="177800" algn="l"/>
              </a:tabLst>
              <a:defRPr/>
            </a:pPr>
            <a:r>
              <a:rPr kumimoji="0" lang="de-DE" altLang="de-DE" sz="2000" b="0" dirty="0">
                <a:latin typeface="Arial" panose="020B0604020202020204" pitchFamily="34" charset="0"/>
              </a:rPr>
              <a:t>= 120 Zeitstunden davon mindestens 60 am Kind Fördersatz 2.400 Euro</a:t>
            </a:r>
          </a:p>
          <a:p>
            <a:pPr marL="177800" indent="-177800" eaLnBrk="1" hangingPunct="1">
              <a:lnSpc>
                <a:spcPct val="105000"/>
              </a:lnSpc>
              <a:spcAft>
                <a:spcPts val="600"/>
              </a:spcAft>
              <a:tabLst>
                <a:tab pos="177800" algn="l"/>
              </a:tabLst>
              <a:defRPr/>
            </a:pPr>
            <a:endParaRPr kumimoji="0" lang="de-DE" altLang="de-DE" sz="2000" b="0" dirty="0">
              <a:latin typeface="Arial" panose="020B0604020202020204" pitchFamily="34" charset="0"/>
            </a:endParaRPr>
          </a:p>
          <a:p>
            <a:pPr marL="177800" indent="-177800" eaLnBrk="1" hangingPunct="1">
              <a:lnSpc>
                <a:spcPct val="105000"/>
              </a:lnSpc>
              <a:spcAft>
                <a:spcPts val="600"/>
              </a:spcAft>
              <a:tabLst>
                <a:tab pos="177800" algn="l"/>
              </a:tabLst>
              <a:defRPr/>
            </a:pPr>
            <a:endParaRPr kumimoji="0" lang="de-DE" altLang="de-DE" sz="2000" b="0" dirty="0">
              <a:latin typeface="Arial" panose="020B0604020202020204" pitchFamily="34" charset="0"/>
            </a:endParaRPr>
          </a:p>
        </p:txBody>
      </p:sp>
      <p:sp>
        <p:nvSpPr>
          <p:cNvPr id="16396" name="Rectangle 2"/>
          <p:cNvSpPr>
            <a:spLocks noChangeArrowheads="1"/>
          </p:cNvSpPr>
          <p:nvPr/>
        </p:nvSpPr>
        <p:spPr bwMode="auto">
          <a:xfrm>
            <a:off x="4581525" y="5028406"/>
            <a:ext cx="4392613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600"/>
              </a:spcAft>
            </a:pPr>
            <a:r>
              <a:rPr kumimoji="0" lang="de-DE" altLang="de-DE" sz="2200" b="0" dirty="0">
                <a:latin typeface="Arial" panose="020B0604020202020204" pitchFamily="34" charset="0"/>
              </a:rPr>
              <a:t> </a:t>
            </a:r>
            <a:r>
              <a:rPr kumimoji="0" lang="de-DE" altLang="de-DE" sz="2000" b="0" u="sng" dirty="0">
                <a:latin typeface="Arial" panose="020B0604020202020204" pitchFamily="34" charset="0"/>
              </a:rPr>
              <a:t>Gruppengröße 1 -2 Kinder</a:t>
            </a:r>
          </a:p>
          <a:p>
            <a:pPr eaLnBrk="1" hangingPunct="1">
              <a:lnSpc>
                <a:spcPct val="105000"/>
              </a:lnSpc>
            </a:pPr>
            <a:r>
              <a:rPr kumimoji="0" lang="de-DE" altLang="de-DE" sz="2000" b="0" dirty="0">
                <a:latin typeface="Arial" panose="020B0604020202020204" pitchFamily="34" charset="0"/>
              </a:rPr>
              <a:t>= 100 Zeitstunden davon</a:t>
            </a:r>
          </a:p>
          <a:p>
            <a:pPr eaLnBrk="1" hangingPunct="1"/>
            <a:r>
              <a:rPr kumimoji="0" lang="de-DE" altLang="de-DE" sz="2000" b="0" dirty="0">
                <a:latin typeface="Arial" panose="020B0604020202020204" pitchFamily="34" charset="0"/>
              </a:rPr>
              <a:t>	mindestens 50 am Kind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r>
              <a:rPr kumimoji="0" lang="de-DE" altLang="de-DE" sz="2000" b="0" dirty="0">
                <a:latin typeface="Arial" panose="020B0604020202020204" pitchFamily="34" charset="0"/>
              </a:rPr>
              <a:t>   Fördersatz 1.300 Euro</a:t>
            </a:r>
          </a:p>
        </p:txBody>
      </p:sp>
      <p:sp>
        <p:nvSpPr>
          <p:cNvPr id="16397" name="Rectangle 2"/>
          <p:cNvSpPr>
            <a:spLocks noChangeArrowheads="1"/>
          </p:cNvSpPr>
          <p:nvPr/>
        </p:nvSpPr>
        <p:spPr bwMode="auto">
          <a:xfrm>
            <a:off x="395288" y="1773238"/>
            <a:ext cx="72009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200">
                <a:solidFill>
                  <a:srgbClr val="336600"/>
                </a:solidFill>
                <a:latin typeface="Arial" panose="020B0604020202020204" pitchFamily="34" charset="0"/>
              </a:rPr>
              <a:t>Fördersätze </a:t>
            </a:r>
            <a:r>
              <a:rPr kumimoji="0" lang="de-DE" altLang="de-DE" sz="220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70EC17-5245-49F3-B7AC-969827756AEF}"/>
              </a:ext>
            </a:extLst>
          </p:cNvPr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0" y="30686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539750" y="2205038"/>
            <a:ext cx="5545138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Träger und </a:t>
            </a:r>
            <a:r>
              <a:rPr kumimoji="0" lang="de-DE" altLang="de-DE" sz="2200" b="0" dirty="0" err="1">
                <a:solidFill>
                  <a:srgbClr val="336600"/>
                </a:solidFill>
                <a:latin typeface="Arial" panose="020B0604020202020204" pitchFamily="34" charset="0"/>
              </a:rPr>
              <a:t>Kiga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-Leitung wählen Förderweg(e) und bilden Fördergruppen</a:t>
            </a:r>
          </a:p>
        </p:txBody>
      </p:sp>
      <p:sp>
        <p:nvSpPr>
          <p:cNvPr id="17414" name="Rectangle 2"/>
          <p:cNvSpPr>
            <a:spLocks noChangeArrowheads="1"/>
          </p:cNvSpPr>
          <p:nvPr/>
        </p:nvSpPr>
        <p:spPr bwMode="auto">
          <a:xfrm>
            <a:off x="539750" y="1557338"/>
            <a:ext cx="72009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Nach Feststellung Sprachförderbedarf</a:t>
            </a:r>
            <a:r>
              <a:rPr kumimoji="0" lang="de-DE" altLang="de-DE" sz="2400" dirty="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22535" name="Gleichschenkliges Dreieck 11"/>
          <p:cNvSpPr>
            <a:spLocks noChangeArrowheads="1"/>
          </p:cNvSpPr>
          <p:nvPr/>
        </p:nvSpPr>
        <p:spPr bwMode="auto">
          <a:xfrm>
            <a:off x="6113463" y="1700213"/>
            <a:ext cx="2879725" cy="1008062"/>
          </a:xfrm>
          <a:prstGeom prst="triangle">
            <a:avLst>
              <a:gd name="adj" fmla="val 50000"/>
            </a:avLst>
          </a:prstGeom>
          <a:solidFill>
            <a:srgbClr val="C0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de-DE" altLang="de-DE"/>
          </a:p>
        </p:txBody>
      </p:sp>
      <p:sp>
        <p:nvSpPr>
          <p:cNvPr id="22536" name="Rechteck 12"/>
          <p:cNvSpPr>
            <a:spLocks noChangeArrowheads="1"/>
          </p:cNvSpPr>
          <p:nvPr/>
        </p:nvSpPr>
        <p:spPr bwMode="auto">
          <a:xfrm>
            <a:off x="6100763" y="2708275"/>
            <a:ext cx="1366837" cy="527050"/>
          </a:xfrm>
          <a:prstGeom prst="rect">
            <a:avLst/>
          </a:prstGeom>
          <a:solidFill>
            <a:srgbClr val="00CC66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de-DE" altLang="de-DE"/>
          </a:p>
        </p:txBody>
      </p:sp>
      <p:sp>
        <p:nvSpPr>
          <p:cNvPr id="22537" name="Rechteck 13"/>
          <p:cNvSpPr>
            <a:spLocks noChangeArrowheads="1"/>
          </p:cNvSpPr>
          <p:nvPr/>
        </p:nvSpPr>
        <p:spPr bwMode="auto">
          <a:xfrm>
            <a:off x="7466013" y="2708275"/>
            <a:ext cx="1495425" cy="527050"/>
          </a:xfrm>
          <a:prstGeom prst="rect">
            <a:avLst/>
          </a:prstGeom>
          <a:solidFill>
            <a:srgbClr val="92D05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de-DE" altLang="de-DE"/>
          </a:p>
        </p:txBody>
      </p:sp>
      <p:sp>
        <p:nvSpPr>
          <p:cNvPr id="22538" name="Rectangle 2"/>
          <p:cNvSpPr>
            <a:spLocks noChangeArrowheads="1"/>
          </p:cNvSpPr>
          <p:nvPr/>
        </p:nvSpPr>
        <p:spPr bwMode="auto">
          <a:xfrm>
            <a:off x="6372225" y="2828925"/>
            <a:ext cx="936625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r>
              <a:rPr kumimoji="0" lang="de-DE" altLang="de-DE" sz="2000">
                <a:latin typeface="Arial" panose="020B0604020202020204" pitchFamily="34" charset="0"/>
              </a:rPr>
              <a:t>SBS 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kumimoji="0" lang="de-DE" altLang="de-DE" sz="2200" b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2539" name="Rectangle 2"/>
          <p:cNvSpPr>
            <a:spLocks noChangeArrowheads="1"/>
          </p:cNvSpPr>
          <p:nvPr/>
        </p:nvSpPr>
        <p:spPr bwMode="auto">
          <a:xfrm>
            <a:off x="7251700" y="2828925"/>
            <a:ext cx="149701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5000"/>
              </a:lnSpc>
              <a:spcAft>
                <a:spcPts val="1800"/>
              </a:spcAft>
            </a:pPr>
            <a:r>
              <a:rPr kumimoji="0" lang="de-DE" altLang="de-DE" sz="2000">
                <a:latin typeface="Arial" panose="020B0604020202020204" pitchFamily="34" charset="0"/>
              </a:rPr>
              <a:t>ISF+</a:t>
            </a:r>
            <a:r>
              <a:rPr kumimoji="0" lang="de-DE" altLang="de-DE" sz="2000" b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2540" name="Rectangle 2"/>
          <p:cNvSpPr>
            <a:spLocks noChangeArrowheads="1"/>
          </p:cNvSpPr>
          <p:nvPr/>
        </p:nvSpPr>
        <p:spPr bwMode="auto">
          <a:xfrm>
            <a:off x="6659563" y="1987550"/>
            <a:ext cx="1944687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ct val="105000"/>
              </a:lnSpc>
            </a:pPr>
            <a:r>
              <a:rPr kumimoji="0" lang="de-DE" altLang="de-DE" sz="2000">
                <a:latin typeface="Arial" panose="020B0604020202020204" pitchFamily="34" charset="0"/>
              </a:rPr>
              <a:t>Sprach-</a:t>
            </a:r>
          </a:p>
          <a:p>
            <a:pPr algn="ctr" eaLnBrk="1" hangingPunct="1">
              <a:lnSpc>
                <a:spcPct val="105000"/>
              </a:lnSpc>
              <a:spcAft>
                <a:spcPts val="1800"/>
              </a:spcAft>
            </a:pPr>
            <a:r>
              <a:rPr kumimoji="0" lang="de-DE" altLang="de-DE" sz="2000">
                <a:latin typeface="Arial" panose="020B0604020202020204" pitchFamily="34" charset="0"/>
              </a:rPr>
              <a:t>förderung 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spcAft>
                <a:spcPts val="1800"/>
              </a:spcAft>
            </a:pPr>
            <a:endParaRPr kumimoji="0" lang="de-DE" altLang="de-DE" sz="2200" b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2541" name="Rectangle 2"/>
          <p:cNvSpPr>
            <a:spLocks noChangeArrowheads="1"/>
          </p:cNvSpPr>
          <p:nvPr/>
        </p:nvSpPr>
        <p:spPr bwMode="auto">
          <a:xfrm>
            <a:off x="684213" y="3573463"/>
            <a:ext cx="8208267" cy="367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Einheitliche Bezuschussungsformen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Keine Doppelförderung von Kindern – aber SBS, ISF+ und </a:t>
            </a:r>
            <a:r>
              <a:rPr kumimoji="0" lang="de-DE" altLang="de-DE" sz="2200" b="0" dirty="0" err="1">
                <a:solidFill>
                  <a:srgbClr val="336600"/>
                </a:solidFill>
                <a:latin typeface="Arial" panose="020B0604020202020204" pitchFamily="34" charset="0"/>
              </a:rPr>
              <a:t>SprachFit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 in einer Einrichtung parallel möglich 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SBS-Gruppe: gemischte Gruppe - Kinder mit und ohne intensivem Sprachförderbedarf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Inklusiver Ansatz von SBS 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§"/>
              <a:defRPr/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52C31B4-18B3-745C-B9BB-151FD5E9E940}"/>
              </a:ext>
            </a:extLst>
          </p:cNvPr>
          <p:cNvSpPr>
            <a:spLocks/>
          </p:cNvSpPr>
          <p:nvPr/>
        </p:nvSpPr>
        <p:spPr bwMode="auto">
          <a:xfrm>
            <a:off x="250825" y="405036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30686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611188" y="2205038"/>
            <a:ext cx="8353425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Förderantrag: bei der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hlinkClick r:id="rId2"/>
              </a:rPr>
              <a:t>L-Bank</a:t>
            </a: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hlinkClick r:id="rId3"/>
              </a:rPr>
              <a:t>SBS-Registrierungsnummer</a:t>
            </a: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Mitwirkung des Kooperationspartners 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Bildungspartner vereinbaren Rahmenbedingungen (Stundenausfall, Zahlungsmodalitäten,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hlinkClick r:id="rId4"/>
              </a:rPr>
              <a:t>Verantwortlichkeiten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, Räumlichkeiten, Personal, Qualitätssicherung) </a:t>
            </a:r>
            <a:r>
              <a:rPr kumimoji="0" lang="de-DE" altLang="de-DE" sz="2200" b="0" dirty="0">
                <a:solidFill>
                  <a:srgbClr val="FF0000"/>
                </a:solidFill>
                <a:latin typeface="Arial" panose="020B0604020202020204" pitchFamily="34" charset="0"/>
              </a:rPr>
              <a:t>möglichst vor Beginn der Maßnahme 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Auszahlung der Fördermittel an Antragssteller (Träger Kita) 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Rechnungsstellung durch Bildungspartner</a:t>
            </a:r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611188" y="4292600"/>
            <a:ext cx="72009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endParaRPr kumimoji="0" lang="de-DE" altLang="de-DE" sz="2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18438" name="Rectangle 2"/>
          <p:cNvSpPr>
            <a:spLocks noChangeArrowheads="1"/>
          </p:cNvSpPr>
          <p:nvPr/>
        </p:nvSpPr>
        <p:spPr bwMode="auto">
          <a:xfrm>
            <a:off x="539750" y="1557338"/>
            <a:ext cx="720090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  <a:buFont typeface="Wingdings" pitchFamily="2" charset="2"/>
              <a:buChar char="§"/>
            </a:pPr>
            <a:r>
              <a:rPr kumimoji="0"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Fördermodalitäten</a:t>
            </a:r>
            <a:r>
              <a:rPr kumimoji="0" lang="de-DE" altLang="de-DE" sz="2400" dirty="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D4C9EDF-D74F-E8AF-B6E7-0A8F8CD45EF9}"/>
              </a:ext>
            </a:extLst>
          </p:cNvPr>
          <p:cNvSpPr>
            <a:spLocks/>
          </p:cNvSpPr>
          <p:nvPr/>
        </p:nvSpPr>
        <p:spPr bwMode="auto">
          <a:xfrm>
            <a:off x="250825" y="405036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30686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1187450" y="4221163"/>
            <a:ext cx="7200900" cy="649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60457" y="2728912"/>
            <a:ext cx="8247062" cy="2860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Durchführung im Tandem von einer Pädagogischen Fachkraft und einer SBS-zertifizierten musikpädagogischen Fachkraft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Durchführung gemäß Rahmenplan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800"/>
              </a:spcAft>
              <a:buFont typeface="Wingdings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geeignete Räumlichkeiten vorhanden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Tandempartner*in hat Zeit für die Teilnahme und Vertiefung</a:t>
            </a:r>
            <a:b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</a:b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55FC03-AEA8-4346-570C-3E0FA1349F68}"/>
              </a:ext>
            </a:extLst>
          </p:cNvPr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141658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30686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625981" y="2276872"/>
            <a:ext cx="8281987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Förderantrag: 36 SBS-Stunden 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anteilige Förderung bei 30 - 36 SBS-Stunden möglich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u="sng" dirty="0">
                <a:solidFill>
                  <a:srgbClr val="336600"/>
                </a:solidFill>
                <a:latin typeface="Arial" panose="020B0604020202020204" pitchFamily="34" charset="0"/>
              </a:rPr>
              <a:t>in der Regel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keine Förderung bei weniger als 30 SBS-Stunden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u="sng" dirty="0">
                <a:solidFill>
                  <a:srgbClr val="336600"/>
                </a:solidFill>
                <a:latin typeface="Arial" panose="020B0604020202020204" pitchFamily="34" charset="0"/>
              </a:rPr>
              <a:t>in Ausnahmefällen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anteilige Förderung auch bei weniger als 30 SBS-Stunden möglich</a:t>
            </a:r>
          </a:p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Entscheidung hierüber liegt bei der L-Bank – ARGE SBS wird hier nur bei Bedarf von der L-Bank kontaktiert</a:t>
            </a:r>
            <a:endParaRPr kumimoji="0" lang="de-DE" altLang="de-DE" sz="24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611188" y="4292600"/>
            <a:ext cx="72009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C35AB86-D514-4F9A-D81C-87751175083F}"/>
              </a:ext>
            </a:extLst>
          </p:cNvPr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ChangeArrowheads="1"/>
          </p:cNvSpPr>
          <p:nvPr/>
        </p:nvSpPr>
        <p:spPr bwMode="auto">
          <a:xfrm>
            <a:off x="-1044575" y="2946400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36867" name="Rectangle 2"/>
          <p:cNvSpPr>
            <a:spLocks noChangeArrowheads="1"/>
          </p:cNvSpPr>
          <p:nvPr/>
        </p:nvSpPr>
        <p:spPr bwMode="auto">
          <a:xfrm>
            <a:off x="539750" y="2660627"/>
            <a:ext cx="8639176" cy="2568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frühzeitiger Beginn Maßnahmen</a:t>
            </a:r>
          </a:p>
          <a:p>
            <a:pPr eaLnBrk="1" hangingPunct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frühzeitige Vereinbarung möglicher Ersatz- / Nachholtermine</a:t>
            </a:r>
          </a:p>
          <a:p>
            <a:pPr eaLnBrk="1" hangingPunct="1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Ziel-Horizont mindestens 30 SBS-Stunden!</a:t>
            </a:r>
          </a:p>
          <a:p>
            <a:pPr eaLnBrk="1" hangingPunct="1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Abwesenheits- / Krankheitsvertretungen</a:t>
            </a:r>
          </a:p>
          <a:p>
            <a:pPr eaLnBrk="1" hangingPunct="1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Enge Abstimmung zwischen den Bildungspartnern</a:t>
            </a:r>
          </a:p>
        </p:txBody>
      </p:sp>
      <p:sp>
        <p:nvSpPr>
          <p:cNvPr id="36868" name="Rectangle 2"/>
          <p:cNvSpPr>
            <a:spLocks noChangeArrowheads="1"/>
          </p:cNvSpPr>
          <p:nvPr/>
        </p:nvSpPr>
        <p:spPr bwMode="auto">
          <a:xfrm>
            <a:off x="395288" y="1737520"/>
            <a:ext cx="8532812" cy="430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ct val="75000"/>
              </a:spcAft>
              <a:buFont typeface="Wingdings" pitchFamily="2" charset="2"/>
              <a:buChar char="§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Stundenausfall</a:t>
            </a:r>
          </a:p>
        </p:txBody>
      </p:sp>
      <p:sp>
        <p:nvSpPr>
          <p:cNvPr id="36869" name="Rectangle 2"/>
          <p:cNvSpPr>
            <a:spLocks noChangeArrowheads="1"/>
          </p:cNvSpPr>
          <p:nvPr/>
        </p:nvSpPr>
        <p:spPr bwMode="auto">
          <a:xfrm>
            <a:off x="550863" y="5229200"/>
            <a:ext cx="871378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kumimoji="0" lang="de-DE" altLang="de-DE" sz="220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6871" name="Rectangle 2"/>
          <p:cNvSpPr>
            <a:spLocks noChangeArrowheads="1"/>
          </p:cNvSpPr>
          <p:nvPr/>
        </p:nvSpPr>
        <p:spPr bwMode="auto">
          <a:xfrm>
            <a:off x="550863" y="2386013"/>
            <a:ext cx="78486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2400"/>
              </a:spcAft>
            </a:pPr>
            <a:endParaRPr kumimoji="0" lang="de-DE" altLang="de-DE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6872" name="Rectangle 2"/>
          <p:cNvSpPr>
            <a:spLocks noChangeArrowheads="1"/>
          </p:cNvSpPr>
          <p:nvPr/>
        </p:nvSpPr>
        <p:spPr bwMode="auto">
          <a:xfrm>
            <a:off x="517525" y="2189957"/>
            <a:ext cx="8532813" cy="448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200" b="0" u="sng" dirty="0">
                <a:solidFill>
                  <a:srgbClr val="336600"/>
                </a:solidFill>
                <a:latin typeface="Arial" panose="020B0604020202020204" pitchFamily="34" charset="0"/>
              </a:rPr>
              <a:t>Empfehlungen  </a:t>
            </a:r>
          </a:p>
        </p:txBody>
      </p:sp>
      <p:sp>
        <p:nvSpPr>
          <p:cNvPr id="36873" name="Rectangle 2"/>
          <p:cNvSpPr>
            <a:spLocks noChangeArrowheads="1"/>
          </p:cNvSpPr>
          <p:nvPr/>
        </p:nvSpPr>
        <p:spPr bwMode="auto">
          <a:xfrm>
            <a:off x="395288" y="6093296"/>
            <a:ext cx="85328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000" u="sng" dirty="0">
                <a:solidFill>
                  <a:srgbClr val="336600"/>
                </a:solidFill>
                <a:latin typeface="Arial" panose="020B0604020202020204" pitchFamily="34" charset="0"/>
              </a:rPr>
              <a:t>aber: </a:t>
            </a:r>
            <a:r>
              <a:rPr kumimoji="0" lang="de-DE" altLang="de-DE" sz="2000" u="sng" dirty="0">
                <a:solidFill>
                  <a:srgbClr val="FF0000"/>
                </a:solidFill>
                <a:latin typeface="Arial" panose="020B0604020202020204" pitchFamily="34" charset="0"/>
              </a:rPr>
              <a:t>Risiken lassen sich nur minimieren, nicht beseitigen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22B80E-210E-3225-AA1C-3ABEEECAF6F8}"/>
              </a:ext>
            </a:extLst>
          </p:cNvPr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ChangeArrowheads="1"/>
          </p:cNvSpPr>
          <p:nvPr/>
        </p:nvSpPr>
        <p:spPr bwMode="auto">
          <a:xfrm>
            <a:off x="-1044575" y="2946400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550863" y="2420938"/>
            <a:ext cx="8459787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Aft>
                <a:spcPts val="1800"/>
              </a:spcAft>
              <a:buFont typeface="Wingdings" panose="05000000000000000000" pitchFamily="2" charset="2"/>
              <a:buChar char="Ø"/>
            </a:pPr>
            <a:endParaRPr kumimoji="0" lang="de-DE" altLang="de-DE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0724" name="Rectangle 2"/>
          <p:cNvSpPr>
            <a:spLocks noChangeArrowheads="1"/>
          </p:cNvSpPr>
          <p:nvPr/>
        </p:nvSpPr>
        <p:spPr bwMode="auto">
          <a:xfrm>
            <a:off x="342900" y="1881188"/>
            <a:ext cx="853281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ct val="75000"/>
              </a:spcAft>
              <a:buFont typeface="Wingdings" pitchFamily="2" charset="2"/>
              <a:buChar char="§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Gruppengröße  SBS-Maßnahmen</a:t>
            </a:r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550863" y="5229225"/>
            <a:ext cx="87137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kumimoji="0" lang="de-DE" altLang="de-DE" sz="220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0728" name="Rectangle 2"/>
          <p:cNvSpPr>
            <a:spLocks noChangeArrowheads="1"/>
          </p:cNvSpPr>
          <p:nvPr/>
        </p:nvSpPr>
        <p:spPr bwMode="auto">
          <a:xfrm>
            <a:off x="550863" y="2603499"/>
            <a:ext cx="784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1200"/>
              </a:spcAft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37702" y="2472936"/>
            <a:ext cx="7843838" cy="43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kumimoji="0" lang="de-DE" altLang="de-DE" sz="2200" b="0" dirty="0">
                <a:solidFill>
                  <a:srgbClr val="FF0000"/>
                </a:solidFill>
                <a:latin typeface="Arial" charset="0"/>
              </a:rPr>
              <a:t>Erste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 SBS-Maßnahme / SBS-Gruppe</a:t>
            </a:r>
          </a:p>
          <a:p>
            <a:pPr marL="0" indent="0" eaLnBrk="1" hangingPunct="1">
              <a:spcAft>
                <a:spcPts val="1800"/>
              </a:spcAft>
              <a:defRPr/>
            </a:pPr>
            <a:endParaRPr kumimoji="0" lang="de-DE" altLang="de-DE" b="0" dirty="0">
              <a:solidFill>
                <a:srgbClr val="336600"/>
              </a:solidFill>
              <a:latin typeface="Arial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858837" y="3039867"/>
            <a:ext cx="7843838" cy="438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mindestens </a:t>
            </a:r>
            <a:r>
              <a:rPr kumimoji="0" lang="de-DE" altLang="de-DE" sz="2200" b="0" dirty="0">
                <a:solidFill>
                  <a:srgbClr val="FF0000"/>
                </a:solidFill>
                <a:latin typeface="Arial" charset="0"/>
              </a:rPr>
              <a:t>drei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 „Förderkinder“ </a:t>
            </a:r>
            <a:r>
              <a:rPr kumimoji="0" lang="de-DE" altLang="de-DE" sz="2200" b="0" dirty="0">
                <a:solidFill>
                  <a:srgbClr val="FF0000"/>
                </a:solidFill>
                <a:latin typeface="Arial" charset="0"/>
              </a:rPr>
              <a:t>in der Kita  </a:t>
            </a:r>
          </a:p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mindestens </a:t>
            </a:r>
            <a:r>
              <a:rPr kumimoji="0" lang="de-DE" altLang="de-DE" sz="2200" b="0" dirty="0">
                <a:solidFill>
                  <a:srgbClr val="FF0000"/>
                </a:solidFill>
                <a:latin typeface="Arial" charset="0"/>
              </a:rPr>
              <a:t>neun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 Kinder insgesamt</a:t>
            </a:r>
          </a:p>
          <a:p>
            <a:pPr marL="0" indent="0" eaLnBrk="1" hangingPunct="1">
              <a:spcAft>
                <a:spcPts val="1800"/>
              </a:spcAft>
              <a:defRPr/>
            </a:pPr>
            <a:endParaRPr kumimoji="0" lang="de-DE" altLang="de-DE" b="0" dirty="0">
              <a:solidFill>
                <a:srgbClr val="336600"/>
              </a:solidFill>
              <a:latin typeface="Arial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342900" y="4351338"/>
            <a:ext cx="7843838" cy="596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r>
              <a:rPr kumimoji="0" lang="de-DE" altLang="de-DE" sz="2200" b="0" dirty="0">
                <a:solidFill>
                  <a:srgbClr val="FF0000"/>
                </a:solidFill>
                <a:latin typeface="Arial" charset="0"/>
              </a:rPr>
              <a:t>Zweite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 SBS-Maßnahme / SBS-Gruppe in der Kita zuschussfähig möglich ab   </a:t>
            </a:r>
          </a:p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§"/>
              <a:defRPr/>
            </a:pPr>
            <a:endParaRPr kumimoji="0" lang="de-DE" altLang="de-DE" sz="2200" b="0" dirty="0">
              <a:solidFill>
                <a:srgbClr val="336600"/>
              </a:solidFill>
              <a:latin typeface="Arial" charset="0"/>
            </a:endParaRPr>
          </a:p>
          <a:p>
            <a:pPr marL="0" indent="0" eaLnBrk="1" hangingPunct="1">
              <a:spcAft>
                <a:spcPts val="1800"/>
              </a:spcAft>
              <a:defRPr/>
            </a:pPr>
            <a:endParaRPr kumimoji="0" lang="de-DE" altLang="de-DE" b="0" dirty="0">
              <a:solidFill>
                <a:srgbClr val="336600"/>
              </a:solidFill>
              <a:latin typeface="Arial" charset="0"/>
            </a:endParaRP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1022150" y="5322695"/>
            <a:ext cx="7843838" cy="6409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FF0000"/>
                </a:solidFill>
                <a:latin typeface="Arial" charset="0"/>
              </a:rPr>
              <a:t>acht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 „Förderkinder“ </a:t>
            </a:r>
            <a:r>
              <a:rPr kumimoji="0" lang="de-DE" altLang="de-DE" sz="2200" b="0" dirty="0">
                <a:solidFill>
                  <a:srgbClr val="FF0000"/>
                </a:solidFill>
                <a:latin typeface="Arial" charset="0"/>
              </a:rPr>
              <a:t>in der Kita  </a:t>
            </a:r>
          </a:p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Erneut mindestens </a:t>
            </a:r>
            <a:r>
              <a:rPr kumimoji="0" lang="de-DE" altLang="de-DE" sz="2200" b="0" dirty="0">
                <a:solidFill>
                  <a:srgbClr val="FF0000"/>
                </a:solidFill>
                <a:latin typeface="Arial" charset="0"/>
              </a:rPr>
              <a:t>9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 Kinder insgesamt in der (2.) Gruppe</a:t>
            </a:r>
          </a:p>
          <a:p>
            <a:pPr marL="0" indent="0" eaLnBrk="1" hangingPunct="1">
              <a:spcAft>
                <a:spcPts val="1800"/>
              </a:spcAft>
              <a:defRPr/>
            </a:pPr>
            <a:endParaRPr kumimoji="0" lang="de-DE" altLang="de-DE" b="0" dirty="0">
              <a:solidFill>
                <a:srgbClr val="336600"/>
              </a:solidFill>
              <a:latin typeface="Arial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4718A8-F64A-2ECF-75CD-00E3BB1F5CCF}"/>
              </a:ext>
            </a:extLst>
          </p:cNvPr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89012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ChangeArrowheads="1"/>
          </p:cNvSpPr>
          <p:nvPr/>
        </p:nvSpPr>
        <p:spPr bwMode="auto">
          <a:xfrm>
            <a:off x="-1044575" y="2946400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550863" y="2420938"/>
            <a:ext cx="8459787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Aft>
                <a:spcPts val="1800"/>
              </a:spcAft>
              <a:buFont typeface="Wingdings" panose="05000000000000000000" pitchFamily="2" charset="2"/>
              <a:buChar char="Ø"/>
            </a:pPr>
            <a:endParaRPr kumimoji="0" lang="de-DE" altLang="de-DE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550863" y="5229225"/>
            <a:ext cx="8713787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kumimoji="0" lang="de-DE" altLang="de-DE" sz="220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0728" name="Rectangle 2"/>
          <p:cNvSpPr>
            <a:spLocks noChangeArrowheads="1"/>
          </p:cNvSpPr>
          <p:nvPr/>
        </p:nvSpPr>
        <p:spPr bwMode="auto">
          <a:xfrm>
            <a:off x="550863" y="2603499"/>
            <a:ext cx="7848600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1200"/>
              </a:spcAft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271211" y="2708920"/>
            <a:ext cx="8261230" cy="1976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8 Förderkinder in der Kita: 2 SBS-Maßnahmen  / - Gruppen (8), mit 18 Kinder insgesamt</a:t>
            </a:r>
          </a:p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15 Förderkinder in der Kita: 3 SBS-Maßnahmen  / - Gruppen (7+8), mit 27 Kinder insgesamt</a:t>
            </a:r>
          </a:p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22 Förderkinder: in der Kita </a:t>
            </a:r>
            <a:r>
              <a:rPr kumimoji="0" lang="de-DE" altLang="de-DE" sz="2200" dirty="0">
                <a:solidFill>
                  <a:srgbClr val="336600"/>
                </a:solidFill>
                <a:latin typeface="Arial" charset="0"/>
              </a:rPr>
              <a:t>4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charset="0"/>
              </a:rPr>
              <a:t> SBS-Maßnahmen / - Gruppen (7+7+8), mit 36 Kinder insgesamt</a:t>
            </a:r>
          </a:p>
          <a:p>
            <a:pPr marL="0" indent="0" eaLnBrk="1" hangingPunct="1">
              <a:spcAft>
                <a:spcPts val="1800"/>
              </a:spcAft>
              <a:defRPr/>
            </a:pPr>
            <a:endParaRPr kumimoji="0" lang="de-DE" altLang="de-DE" b="0" dirty="0">
              <a:solidFill>
                <a:srgbClr val="336600"/>
              </a:solidFill>
              <a:latin typeface="Arial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91E0D4-42E8-827D-5F5E-97E4342BA0ED}"/>
              </a:ext>
            </a:extLst>
          </p:cNvPr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650290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ChangeArrowheads="1"/>
          </p:cNvSpPr>
          <p:nvPr/>
        </p:nvSpPr>
        <p:spPr bwMode="auto">
          <a:xfrm>
            <a:off x="-1044575" y="2946400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34819" name="Rectangle 2"/>
          <p:cNvSpPr>
            <a:spLocks noChangeArrowheads="1"/>
          </p:cNvSpPr>
          <p:nvPr/>
        </p:nvSpPr>
        <p:spPr bwMode="auto">
          <a:xfrm>
            <a:off x="700088" y="2820193"/>
            <a:ext cx="8350250" cy="2553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Ziffer 6.4.1 Förderrichtlinie: 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Möglichkeit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anteilige Rückforderung von Fördermitteln – Rückforderung kein „muss“</a:t>
            </a:r>
          </a:p>
          <a:p>
            <a:pPr eaLnBrk="1" hangingPunct="1">
              <a:lnSpc>
                <a:spcPct val="120000"/>
              </a:lnSpc>
              <a:spcAft>
                <a:spcPts val="18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Empfehlung: frühzeitige Information an die L-Bank bei Abweichung der Einhaltung der Richtlinie</a:t>
            </a:r>
          </a:p>
          <a:p>
            <a:pPr eaLnBrk="1" hangingPunct="1">
              <a:lnSpc>
                <a:spcPct val="120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Empfehlung: mindestens fünf förderbedürftige Kinder in der Maßnahme</a:t>
            </a:r>
          </a:p>
          <a:p>
            <a:pPr eaLnBrk="1" hangingPunct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Ø"/>
            </a:pPr>
            <a:endParaRPr kumimoji="0" lang="de-DE" altLang="de-DE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4821" name="Rectangle 2"/>
          <p:cNvSpPr>
            <a:spLocks noChangeArrowheads="1"/>
          </p:cNvSpPr>
          <p:nvPr/>
        </p:nvSpPr>
        <p:spPr bwMode="auto">
          <a:xfrm>
            <a:off x="381000" y="5229225"/>
            <a:ext cx="8713788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endParaRPr kumimoji="0" lang="de-DE" altLang="de-DE" sz="220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sz="2400" b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4823" name="Rectangle 2"/>
          <p:cNvSpPr>
            <a:spLocks noChangeArrowheads="1"/>
          </p:cNvSpPr>
          <p:nvPr/>
        </p:nvSpPr>
        <p:spPr bwMode="auto">
          <a:xfrm>
            <a:off x="550863" y="2386013"/>
            <a:ext cx="78486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8288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20000"/>
              </a:lnSpc>
              <a:spcAft>
                <a:spcPts val="2400"/>
              </a:spcAft>
            </a:pPr>
            <a:endParaRPr kumimoji="0" lang="de-DE" altLang="de-DE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4824" name="Rectangle 2"/>
          <p:cNvSpPr>
            <a:spLocks noChangeArrowheads="1"/>
          </p:cNvSpPr>
          <p:nvPr/>
        </p:nvSpPr>
        <p:spPr bwMode="auto">
          <a:xfrm>
            <a:off x="517525" y="2346326"/>
            <a:ext cx="8532813" cy="47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Grundsätzlich: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5AB7AAF-2C35-63E4-354E-8EF0DC84E286}"/>
              </a:ext>
            </a:extLst>
          </p:cNvPr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2532" name="Rectangle 2"/>
          <p:cNvSpPr>
            <a:spLocks noChangeArrowheads="1"/>
          </p:cNvSpPr>
          <p:nvPr/>
        </p:nvSpPr>
        <p:spPr bwMode="auto">
          <a:xfrm>
            <a:off x="466725" y="1989138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		</a:t>
            </a:r>
            <a:endParaRPr kumimoji="0" lang="de-DE" altLang="de-DE" sz="280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1044575" y="2001838"/>
            <a:ext cx="15843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de-DE" altLang="de-DE">
                <a:solidFill>
                  <a:schemeClr val="bg1"/>
                </a:solidFill>
                <a:latin typeface="Arial" panose="020B0604020202020204" pitchFamily="34" charset="0"/>
              </a:rPr>
              <a:t>S-B-S in der KiTa </a:t>
            </a:r>
          </a:p>
        </p:txBody>
      </p:sp>
      <p:sp>
        <p:nvSpPr>
          <p:cNvPr id="22534" name="Rectangle 3"/>
          <p:cNvSpPr>
            <a:spLocks noChangeArrowheads="1"/>
          </p:cNvSpPr>
          <p:nvPr/>
        </p:nvSpPr>
        <p:spPr bwMode="auto">
          <a:xfrm>
            <a:off x="107950" y="3213100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2535" name="Rectangle 2"/>
          <p:cNvSpPr>
            <a:spLocks noChangeArrowheads="1"/>
          </p:cNvSpPr>
          <p:nvPr/>
        </p:nvSpPr>
        <p:spPr bwMode="auto">
          <a:xfrm>
            <a:off x="466725" y="1700213"/>
            <a:ext cx="867727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  <a:buFont typeface="Wingdings" panose="05000000000000000000" pitchFamily="2" charset="2"/>
              <a:buChar char="§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Zeitlicher Aufwand musikpädagogische Fachkraft</a:t>
            </a:r>
          </a:p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 dirty="0">
                <a:solidFill>
                  <a:srgbClr val="000066"/>
                </a:solidFill>
                <a:latin typeface="Arial" panose="020B0604020202020204" pitchFamily="34" charset="0"/>
              </a:rPr>
              <a:t>			</a:t>
            </a:r>
            <a:endParaRPr kumimoji="0" lang="de-DE" altLang="de-DE" sz="2800" dirty="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22536" name="Rectangle 3"/>
          <p:cNvSpPr>
            <a:spLocks noChangeArrowheads="1"/>
          </p:cNvSpPr>
          <p:nvPr/>
        </p:nvSpPr>
        <p:spPr bwMode="auto">
          <a:xfrm>
            <a:off x="0" y="3116263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5129" name="Textfeld 4"/>
          <p:cNvSpPr txBox="1">
            <a:spLocks noChangeArrowheads="1"/>
          </p:cNvSpPr>
          <p:nvPr/>
        </p:nvSpPr>
        <p:spPr bwMode="auto">
          <a:xfrm>
            <a:off x="971550" y="2420938"/>
            <a:ext cx="7993063" cy="42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3000"/>
              </a:spcAft>
              <a:buFont typeface="Wingdings" panose="05000000000000000000" pitchFamily="2" charset="2"/>
              <a:buChar char="Ø"/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SBS-Stunde: 60 Minuten, besteht aus</a:t>
            </a:r>
          </a:p>
        </p:txBody>
      </p:sp>
      <p:sp>
        <p:nvSpPr>
          <p:cNvPr id="10" name="Textfeld 4"/>
          <p:cNvSpPr txBox="1">
            <a:spLocks noChangeArrowheads="1"/>
          </p:cNvSpPr>
          <p:nvPr/>
        </p:nvSpPr>
        <p:spPr bwMode="auto">
          <a:xfrm>
            <a:off x="1639888" y="2811463"/>
            <a:ext cx="7200900" cy="142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Times" panose="02020603050405020304" pitchFamily="18" charset="0"/>
              <a:buAutoNum type="arabicPeriod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didaktische Einheiten von mindestens 45 Min. 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Times" panose="02020603050405020304" pitchFamily="18" charset="0"/>
              <a:buAutoNum type="arabicPeriod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Zeit für Abstimmung musikpädagogische Fachkraft – Erzieher*in: maximal 15 Min. </a:t>
            </a:r>
          </a:p>
        </p:txBody>
      </p:sp>
      <p:sp>
        <p:nvSpPr>
          <p:cNvPr id="11" name="Textfeld 4"/>
          <p:cNvSpPr txBox="1">
            <a:spLocks noChangeArrowheads="1"/>
          </p:cNvSpPr>
          <p:nvPr/>
        </p:nvSpPr>
        <p:spPr bwMode="auto">
          <a:xfrm>
            <a:off x="1044575" y="4492625"/>
            <a:ext cx="7993063" cy="423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3000"/>
              </a:spcAft>
              <a:buFont typeface="Wingdings" panose="05000000000000000000" pitchFamily="2" charset="2"/>
              <a:buChar char="Ø"/>
            </a:pPr>
            <a:r>
              <a:rPr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Zeit für Vor- / Nachbereitung SBS-Stunde: 44 Min.</a:t>
            </a:r>
          </a:p>
        </p:txBody>
      </p:sp>
      <p:sp>
        <p:nvSpPr>
          <p:cNvPr id="12" name="Textfeld 4"/>
          <p:cNvSpPr txBox="1">
            <a:spLocks noChangeArrowheads="1"/>
          </p:cNvSpPr>
          <p:nvPr/>
        </p:nvSpPr>
        <p:spPr bwMode="auto">
          <a:xfrm>
            <a:off x="1738313" y="4868863"/>
            <a:ext cx="7102475" cy="17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609600" indent="-609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vergütete Zeit für Zusammenhangstätigkeiten je  45 Min. bei </a:t>
            </a:r>
            <a:r>
              <a:rPr lang="de-DE" altLang="de-DE" sz="2200" b="0" dirty="0" err="1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TvöD</a:t>
            </a: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-Beschäftigung: </a:t>
            </a:r>
            <a:r>
              <a:rPr lang="de-DE" altLang="de-DE" sz="2200" b="0" u="sng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 Min</a:t>
            </a: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lnSpc>
                <a:spcPct val="105000"/>
              </a:lnSpc>
              <a:spcAft>
                <a:spcPts val="2100"/>
              </a:spcAft>
              <a:buFont typeface="Wingdings" panose="05000000000000000000" pitchFamily="2" charset="2"/>
              <a:buChar char="Ø"/>
            </a:pPr>
            <a:r>
              <a:rPr lang="de-DE" altLang="de-DE" sz="22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 Min. + 15 Min. SBS-Stunde = 33 + 11 Min. Zeit für Zusammenhangstätigkeit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AE27D1F-2C66-B4B8-0DAC-5168C7853B0C}"/>
              </a:ext>
            </a:extLst>
          </p:cNvPr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</p:spTree>
  </p:cSld>
  <p:clrMapOvr>
    <a:masterClrMapping/>
  </p:clrMapOvr>
  <p:transition spd="slow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0" y="30686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611188" y="4269343"/>
            <a:ext cx="72009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40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611188" y="1628800"/>
            <a:ext cx="8281987" cy="1008113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noFill/>
          </a:ln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Stundendokumentation nur auf Nachfrage einreichen </a:t>
            </a:r>
          </a:p>
          <a:p>
            <a:pPr eaLnBrk="1" hangingPunct="1">
              <a:lnSpc>
                <a:spcPct val="105000"/>
              </a:lnSpc>
            </a:pPr>
            <a:endParaRPr kumimoji="0" lang="de-DE" altLang="de-DE" sz="2400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B90817-96DB-4A10-DE00-9A9BD3F81326}"/>
              </a:ext>
            </a:extLst>
          </p:cNvPr>
          <p:cNvSpPr>
            <a:spLocks/>
          </p:cNvSpPr>
          <p:nvPr/>
        </p:nvSpPr>
        <p:spPr bwMode="auto">
          <a:xfrm>
            <a:off x="250825" y="333375"/>
            <a:ext cx="58340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kumimoji="0" lang="de-DE" alt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Förderung von SBS-Maßnahmen   </a:t>
            </a:r>
            <a:br>
              <a:rPr kumimoji="0" lang="de-DE" altLang="de-DE" sz="20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de-DE" altLang="de-DE" sz="2000" b="0" dirty="0">
              <a:solidFill>
                <a:schemeClr val="tx2"/>
              </a:solidFill>
              <a:latin typeface="Times" panose="02020603050405020304" pitchFamily="18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696" y="3623886"/>
            <a:ext cx="4968552" cy="301559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8845" y="2073731"/>
            <a:ext cx="2901132" cy="1558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947715"/>
      </p:ext>
    </p:extLst>
  </p:cSld>
  <p:clrMapOvr>
    <a:masterClrMapping/>
  </p:clrMapOvr>
  <p:transition spd="slow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68340" y="3212976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3556" name="Rectangle 2"/>
          <p:cNvSpPr>
            <a:spLocks noChangeArrowheads="1"/>
          </p:cNvSpPr>
          <p:nvPr/>
        </p:nvSpPr>
        <p:spPr bwMode="auto">
          <a:xfrm>
            <a:off x="872276" y="3212976"/>
            <a:ext cx="7444140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266700" indent="-2667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ct val="75000"/>
              </a:spcAft>
              <a:buFont typeface="Wingdings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In 2025/ 2026 insgesamt 1.341 aktive Bildungskooperationen mit  ca. 2.608 SBS-Maßnahmen und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 30.324 Kindern</a:t>
            </a:r>
          </a:p>
          <a:p>
            <a:pPr marL="342900" indent="-342900" eaLnBrk="1" hangingPunct="1">
              <a:lnSpc>
                <a:spcPct val="105000"/>
              </a:lnSpc>
              <a:spcAft>
                <a:spcPct val="75000"/>
              </a:spcAft>
              <a:buFont typeface="Wingdings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Davon 16.476 mit intensivem Sprachförderbedarf und 7.310 im Vorschulalter</a:t>
            </a:r>
          </a:p>
          <a:p>
            <a:pPr eaLnBrk="1" hangingPunct="1">
              <a:lnSpc>
                <a:spcPct val="105000"/>
              </a:lnSpc>
              <a:spcAft>
                <a:spcPct val="75000"/>
              </a:spcAft>
              <a:buFont typeface="Wingdings" panose="05000000000000000000" pitchFamily="2" charset="2"/>
              <a:buChar char="§"/>
            </a:pPr>
            <a:endParaRPr kumimoji="0" lang="de-DE" altLang="de-DE" sz="2200" b="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0" indent="0"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200" b="0" dirty="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</a:p>
          <a:p>
            <a:pPr marL="0" indent="0"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200" b="0" dirty="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23557" name="Rectangle 2"/>
          <p:cNvSpPr>
            <a:spLocks noChangeArrowheads="1"/>
          </p:cNvSpPr>
          <p:nvPr/>
        </p:nvSpPr>
        <p:spPr bwMode="auto">
          <a:xfrm>
            <a:off x="872276" y="1960256"/>
            <a:ext cx="7565404" cy="118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ts val="0"/>
              </a:spcAft>
              <a:buFont typeface="Wingdings" pitchFamily="2" charset="2"/>
              <a:buChar char="Ø"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Derzeit 2.665 registrierte Bildungskooperationen </a:t>
            </a:r>
          </a:p>
          <a:p>
            <a:pPr eaLnBrk="1" hangingPunct="1">
              <a:lnSpc>
                <a:spcPct val="105000"/>
              </a:lnSpc>
              <a:spcAft>
                <a:spcPct val="75000"/>
              </a:spcAft>
              <a:buFont typeface="Wingdings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= In ca. 28 % aller Kitas in BW wird aktuell oder wurden bereits SBS-Maßnahmen durchgeführt</a:t>
            </a:r>
          </a:p>
          <a:p>
            <a:pPr marL="0" indent="0" eaLnBrk="1" hangingPunct="1">
              <a:lnSpc>
                <a:spcPct val="105000"/>
              </a:lnSpc>
              <a:spcAft>
                <a:spcPct val="75000"/>
              </a:spcAft>
            </a:pPr>
            <a:r>
              <a:rPr kumimoji="0" lang="de-DE" altLang="de-DE" sz="2200" dirty="0">
                <a:solidFill>
                  <a:srgbClr val="000066"/>
                </a:solidFill>
                <a:latin typeface="Arial" panose="020B0604020202020204" pitchFamily="34" charset="0"/>
              </a:rPr>
              <a:t>		</a:t>
            </a:r>
          </a:p>
        </p:txBody>
      </p:sp>
      <p:sp>
        <p:nvSpPr>
          <p:cNvPr id="12294" name="Rectangle 2"/>
          <p:cNvSpPr>
            <a:spLocks noChangeArrowheads="1"/>
          </p:cNvSpPr>
          <p:nvPr/>
        </p:nvSpPr>
        <p:spPr bwMode="auto">
          <a:xfrm>
            <a:off x="827584" y="5445224"/>
            <a:ext cx="7993062" cy="150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2667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2667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2667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2667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2667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667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ct val="75000"/>
              </a:spcAft>
              <a:buFont typeface="Wingdings" pitchFamily="2" charset="2"/>
              <a:buChar char="Ø"/>
              <a:defRPr/>
            </a:pP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Seit Januar 2026 gibt es 39</a:t>
            </a: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 neu registrierte Bildungskooperationen </a:t>
            </a:r>
            <a:r>
              <a:rPr kumimoji="0" lang="de-DE" altLang="de-DE" sz="2200" dirty="0">
                <a:solidFill>
                  <a:srgbClr val="000066"/>
                </a:solidFill>
                <a:latin typeface="Arial" panose="020B0604020202020204" pitchFamily="34" charset="0"/>
              </a:rPr>
              <a:t>	</a:t>
            </a:r>
          </a:p>
        </p:txBody>
      </p:sp>
      <p:sp>
        <p:nvSpPr>
          <p:cNvPr id="23559" name="Rechteck 7"/>
          <p:cNvSpPr>
            <a:spLocks noChangeArrowheads="1"/>
          </p:cNvSpPr>
          <p:nvPr/>
        </p:nvSpPr>
        <p:spPr bwMode="auto">
          <a:xfrm>
            <a:off x="9194800" y="4232275"/>
            <a:ext cx="355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de-DE" altLang="de-DE" sz="2400">
                <a:solidFill>
                  <a:srgbClr val="336600"/>
                </a:solidFill>
                <a:latin typeface="Arial" panose="020B0604020202020204" pitchFamily="34" charset="0"/>
              </a:rPr>
              <a:t>, </a:t>
            </a:r>
            <a:endParaRPr lang="de-DE" altLang="de-DE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A5D85E5-93D1-DE94-9423-2130AF5DE358}"/>
              </a:ext>
            </a:extLst>
          </p:cNvPr>
          <p:cNvSpPr txBox="1"/>
          <p:nvPr/>
        </p:nvSpPr>
        <p:spPr>
          <a:xfrm>
            <a:off x="872276" y="510462"/>
            <a:ext cx="4635828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20000"/>
              </a:lnSpc>
              <a:spcAft>
                <a:spcPts val="2400"/>
              </a:spcAft>
              <a:tabLst>
                <a:tab pos="268288" algn="l"/>
              </a:tabLst>
              <a:defRPr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SBS 2025/26 - Perspektive</a:t>
            </a:r>
          </a:p>
        </p:txBody>
      </p:sp>
    </p:spTree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1331913" y="32972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539750" y="3297238"/>
            <a:ext cx="777557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93,25 %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der Kooperationen verlaufen zufriedenstellend</a:t>
            </a:r>
          </a:p>
        </p:txBody>
      </p:sp>
      <p:sp>
        <p:nvSpPr>
          <p:cNvPr id="24581" name="Rectangle 2"/>
          <p:cNvSpPr>
            <a:spLocks noChangeArrowheads="1"/>
          </p:cNvSpPr>
          <p:nvPr/>
        </p:nvSpPr>
        <p:spPr bwMode="auto">
          <a:xfrm>
            <a:off x="627063" y="3490913"/>
            <a:ext cx="77057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</a:pP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24582" name="Rectangle 2"/>
          <p:cNvSpPr>
            <a:spLocks noChangeArrowheads="1"/>
          </p:cNvSpPr>
          <p:nvPr/>
        </p:nvSpPr>
        <p:spPr bwMode="auto">
          <a:xfrm>
            <a:off x="539750" y="3987802"/>
            <a:ext cx="7288213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defTabSz="895350" eaLnBrk="1" hangingPunct="1">
              <a:lnSpc>
                <a:spcPct val="105000"/>
              </a:lnSpc>
              <a:spcAft>
                <a:spcPts val="1200"/>
              </a:spcAft>
              <a:buFont typeface="Wingdings" pitchFamily="2" charset="2"/>
              <a:buChar char="Ø"/>
              <a:tabLst>
                <a:tab pos="1439863" algn="l"/>
              </a:tabLst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87,16 %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Inhalte werden an die Einrichtung und 		Kinder angepasst</a:t>
            </a:r>
          </a:p>
          <a:p>
            <a:pPr defTabSz="1439863" eaLnBrk="1" hangingPunct="1">
              <a:lnSpc>
                <a:spcPct val="105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90,54 %  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SBS lässt sich organisatorisch gut 	 umsetzen</a:t>
            </a:r>
          </a:p>
          <a:p>
            <a:pPr defTabSz="1439863" eaLnBrk="1" hangingPunct="1">
              <a:lnSpc>
                <a:spcPct val="105000"/>
              </a:lnSpc>
              <a:spcAft>
                <a:spcPts val="1200"/>
              </a:spcAft>
              <a:buFont typeface="Wingdings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76,36%</a:t>
            </a:r>
            <a:r>
              <a:rPr kumimoji="0" lang="de-DE" altLang="de-DE" sz="2200" b="0" dirty="0">
                <a:solidFill>
                  <a:srgbClr val="336600"/>
                </a:solidFill>
                <a:latin typeface="Arial" panose="020B0604020202020204" pitchFamily="34" charset="0"/>
              </a:rPr>
              <a:t>	Inhalte werden wiederholt und vertieft</a:t>
            </a:r>
          </a:p>
        </p:txBody>
      </p:sp>
      <p:sp>
        <p:nvSpPr>
          <p:cNvPr id="24583" name="Rectangle 2"/>
          <p:cNvSpPr>
            <a:spLocks noChangeArrowheads="1"/>
          </p:cNvSpPr>
          <p:nvPr/>
        </p:nvSpPr>
        <p:spPr bwMode="auto">
          <a:xfrm>
            <a:off x="684213" y="4437063"/>
            <a:ext cx="7200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24584" name="Rectangle 2"/>
          <p:cNvSpPr>
            <a:spLocks noChangeArrowheads="1"/>
          </p:cNvSpPr>
          <p:nvPr/>
        </p:nvSpPr>
        <p:spPr bwMode="auto">
          <a:xfrm>
            <a:off x="539750" y="1557338"/>
            <a:ext cx="7632700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Ergebnisse der Umfrage Juli 2023 an die Kitas</a:t>
            </a:r>
            <a:r>
              <a:rPr kumimoji="0" lang="de-DE" altLang="de-DE" sz="2400" dirty="0">
                <a:solidFill>
                  <a:srgbClr val="336600"/>
                </a:solidFill>
                <a:latin typeface="Arial" panose="020B0604020202020204" pitchFamily="34" charset="0"/>
              </a:rPr>
              <a:t>:</a:t>
            </a:r>
          </a:p>
          <a:p>
            <a:pPr eaLnBrk="1" hangingPunct="1">
              <a:lnSpc>
                <a:spcPct val="105000"/>
              </a:lnSpc>
              <a:spcAft>
                <a:spcPts val="1200"/>
              </a:spcAft>
            </a:pPr>
            <a:r>
              <a:rPr kumimoji="0" lang="de-DE" altLang="de-DE" b="0" dirty="0">
                <a:solidFill>
                  <a:srgbClr val="336600"/>
                </a:solidFill>
                <a:latin typeface="Arial" panose="020B0604020202020204" pitchFamily="34" charset="0"/>
              </a:rPr>
              <a:t>Rückmeldungen von 148 Kindertageseinrichtungen zur Umsetzung von SBS-Maßnahmen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E17E724-F21E-BD3B-8D7B-8C6F1064A301}"/>
              </a:ext>
            </a:extLst>
          </p:cNvPr>
          <p:cNvSpPr txBox="1"/>
          <p:nvPr/>
        </p:nvSpPr>
        <p:spPr>
          <a:xfrm>
            <a:off x="872276" y="510462"/>
            <a:ext cx="4635828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20000"/>
              </a:lnSpc>
              <a:spcAft>
                <a:spcPts val="2400"/>
              </a:spcAft>
              <a:tabLst>
                <a:tab pos="268288" algn="l"/>
              </a:tabLst>
              <a:defRPr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SBS 2023/24 - Perspektive</a:t>
            </a:r>
          </a:p>
        </p:txBody>
      </p:sp>
    </p:spTree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331913" y="32972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37892" name="Rectangle 2"/>
          <p:cNvSpPr>
            <a:spLocks noChangeArrowheads="1"/>
          </p:cNvSpPr>
          <p:nvPr/>
        </p:nvSpPr>
        <p:spPr bwMode="auto">
          <a:xfrm>
            <a:off x="627063" y="3490913"/>
            <a:ext cx="77057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</a:pP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37893" name="Rectangle 2"/>
          <p:cNvSpPr>
            <a:spLocks noChangeArrowheads="1"/>
          </p:cNvSpPr>
          <p:nvPr/>
        </p:nvSpPr>
        <p:spPr bwMode="auto">
          <a:xfrm>
            <a:off x="600424" y="2636912"/>
            <a:ext cx="78486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7894" name="Rectangle 2"/>
          <p:cNvSpPr>
            <a:spLocks noChangeArrowheads="1"/>
          </p:cNvSpPr>
          <p:nvPr/>
        </p:nvSpPr>
        <p:spPr bwMode="auto">
          <a:xfrm>
            <a:off x="684213" y="4437063"/>
            <a:ext cx="7200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37895" name="Rectangle 2"/>
          <p:cNvSpPr>
            <a:spLocks noChangeArrowheads="1"/>
          </p:cNvSpPr>
          <p:nvPr/>
        </p:nvSpPr>
        <p:spPr bwMode="auto">
          <a:xfrm>
            <a:off x="539750" y="1557339"/>
            <a:ext cx="7632700" cy="122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Jahresmeldung der musikalischen Bildungspartner:</a:t>
            </a:r>
          </a:p>
          <a:p>
            <a:pPr eaLnBrk="1" hangingPunct="1">
              <a:lnSpc>
                <a:spcPct val="105000"/>
              </a:lnSpc>
              <a:spcAft>
                <a:spcPts val="1200"/>
              </a:spcAft>
            </a:pPr>
            <a:r>
              <a:rPr kumimoji="0" lang="de-DE" altLang="de-DE" sz="1200" dirty="0">
                <a:solidFill>
                  <a:srgbClr val="336600"/>
                </a:solidFill>
                <a:latin typeface="Arial" panose="020B0604020202020204" pitchFamily="34" charset="0"/>
              </a:rPr>
              <a:t>Rückmeldungen zu 1219 von 1341 aktiven Bildungskooperationen, September 2025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4133AF3B-2F81-3565-236F-D3950A60E739}"/>
              </a:ext>
            </a:extLst>
          </p:cNvPr>
          <p:cNvSpPr txBox="1"/>
          <p:nvPr/>
        </p:nvSpPr>
        <p:spPr>
          <a:xfrm>
            <a:off x="872276" y="510462"/>
            <a:ext cx="4635828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20000"/>
              </a:lnSpc>
              <a:spcAft>
                <a:spcPts val="2400"/>
              </a:spcAft>
              <a:tabLst>
                <a:tab pos="268288" algn="l"/>
              </a:tabLst>
              <a:defRPr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SBS 2023/24 - Perspektive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158C0B7-0F8E-6322-2BEE-C1B59B192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212" y="2411371"/>
            <a:ext cx="6823075" cy="3609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30471"/>
      </p:ext>
    </p:extLst>
  </p:cSld>
  <p:clrMapOvr>
    <a:masterClrMapping/>
  </p:clrMapOvr>
  <p:transition spd="slow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9EB76-3B80-F166-1A98-E90D97122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>
            <a:extLst>
              <a:ext uri="{FF2B5EF4-FFF2-40B4-BE49-F238E27FC236}">
                <a16:creationId xmlns:a16="http://schemas.microsoft.com/office/drawing/2014/main" id="{1DB05CF9-9EAC-082A-8214-9A2ABEB6F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3297238"/>
            <a:ext cx="91440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/>
            <a:r>
              <a:rPr lang="en-US" altLang="de-DE" sz="1100" b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endParaRPr lang="en-US" altLang="de-DE" sz="2400" b="0"/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D25D330C-7B06-6F80-5EB3-AF2476578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063" y="3490913"/>
            <a:ext cx="77057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</a:pP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37893" name="Rectangle 2">
            <a:extLst>
              <a:ext uri="{FF2B5EF4-FFF2-40B4-BE49-F238E27FC236}">
                <a16:creationId xmlns:a16="http://schemas.microsoft.com/office/drawing/2014/main" id="{BDE7448C-101C-8B8C-EFFE-67A36C9810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424" y="2636912"/>
            <a:ext cx="78486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</a:tabLs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buFont typeface="Wingdings" panose="05000000000000000000" pitchFamily="2" charset="2"/>
              <a:buChar char="§"/>
            </a:pPr>
            <a:endParaRPr kumimoji="0" lang="de-DE" altLang="de-DE" b="0" dirty="0">
              <a:solidFill>
                <a:srgbClr val="336600"/>
              </a:solidFill>
              <a:latin typeface="Arial" panose="020B0604020202020204" pitchFamily="34" charset="0"/>
            </a:endParaRPr>
          </a:p>
        </p:txBody>
      </p:sp>
      <p:sp>
        <p:nvSpPr>
          <p:cNvPr id="37894" name="Rectangle 2">
            <a:extLst>
              <a:ext uri="{FF2B5EF4-FFF2-40B4-BE49-F238E27FC236}">
                <a16:creationId xmlns:a16="http://schemas.microsoft.com/office/drawing/2014/main" id="{3DDE7407-71CC-BB2B-A3FA-BCAB6FD1B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4437063"/>
            <a:ext cx="7200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55600" indent="-355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105000"/>
              </a:lnSpc>
              <a:spcAft>
                <a:spcPct val="75000"/>
              </a:spcAft>
            </a:pPr>
            <a:endParaRPr kumimoji="0" lang="de-DE" altLang="de-DE" sz="2800">
              <a:solidFill>
                <a:srgbClr val="000066"/>
              </a:solidFill>
              <a:latin typeface="Arial" panose="020B0604020202020204" pitchFamily="34" charset="0"/>
            </a:endParaRPr>
          </a:p>
        </p:txBody>
      </p:sp>
      <p:sp>
        <p:nvSpPr>
          <p:cNvPr id="37895" name="Rectangle 2">
            <a:hlinkClick r:id="rId2"/>
            <a:extLst>
              <a:ext uri="{FF2B5EF4-FFF2-40B4-BE49-F238E27FC236}">
                <a16:creationId xmlns:a16="http://schemas.microsoft.com/office/drawing/2014/main" id="{6F40EB98-D9DB-DCD6-F3D6-D7F53C5E05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1534469"/>
            <a:ext cx="7632700" cy="1223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hlinkClick r:id="rId3"/>
              </a:rPr>
              <a:t>Arbeitshilfen SBS</a:t>
            </a:r>
            <a:endParaRPr kumimoji="0" lang="de-DE" altLang="de-DE" sz="2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Info SBS für neue Kitas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Start ins SBS-Jahr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Tandemarbeit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Verantwortlichkeiten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SBS-Präsentation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hlinkClick r:id="rId2"/>
              </a:rPr>
              <a:t>Elterninfo</a:t>
            </a:r>
            <a:endParaRPr kumimoji="0" lang="de-DE" altLang="de-DE" sz="2200" dirty="0">
              <a:solidFill>
                <a:srgbClr val="336600"/>
              </a:solidFill>
              <a:latin typeface="Arial" panose="020B0604020202020204" pitchFamily="34" charset="0"/>
            </a:endParaRPr>
          </a:p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Präsentation für Eltern</a:t>
            </a:r>
          </a:p>
          <a:p>
            <a:pPr marL="342900" indent="-342900" eaLnBrk="1" hangingPunct="1">
              <a:lnSpc>
                <a:spcPct val="105000"/>
              </a:lnSpc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</a:rPr>
              <a:t>Kurzinfo Eltern einfache Sprache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94130777-0A62-FA66-5736-978F219E1D8F}"/>
              </a:ext>
            </a:extLst>
          </p:cNvPr>
          <p:cNvSpPr txBox="1"/>
          <p:nvPr/>
        </p:nvSpPr>
        <p:spPr>
          <a:xfrm>
            <a:off x="872276" y="510462"/>
            <a:ext cx="4635828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20000"/>
              </a:lnSpc>
              <a:spcAft>
                <a:spcPts val="2400"/>
              </a:spcAft>
              <a:tabLst>
                <a:tab pos="268288" algn="l"/>
              </a:tabLst>
              <a:defRPr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SBS 2026/27 - Perspektive</a:t>
            </a:r>
          </a:p>
        </p:txBody>
      </p:sp>
    </p:spTree>
    <p:extLst>
      <p:ext uri="{BB962C8B-B14F-4D97-AF65-F5344CB8AC3E}">
        <p14:creationId xmlns:p14="http://schemas.microsoft.com/office/powerpoint/2010/main" val="3030146541"/>
      </p:ext>
    </p:extLst>
  </p:cSld>
  <p:clrMapOvr>
    <a:masterClrMapping/>
  </p:clrMapOvr>
  <p:transition spd="slow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/>
        </p:nvSpPr>
        <p:spPr>
          <a:xfrm>
            <a:off x="683568" y="1844824"/>
            <a:ext cx="7272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Angebote der ARGE SBS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727585" y="2564904"/>
            <a:ext cx="7416824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SBS-Forum </a:t>
            </a:r>
            <a:r>
              <a:rPr lang="de-DE" sz="20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 fachlichen Austausch, kostenlos, letzter Mittwoch im Monat, halbjährlich: </a:t>
            </a:r>
            <a:br>
              <a:rPr lang="de-DE" sz="20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sz="20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Mittwoch, </a:t>
            </a:r>
            <a:r>
              <a:rPr 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31.03.2027 und 29.09.2027</a:t>
            </a:r>
          </a:p>
          <a:p>
            <a:r>
              <a:rPr lang="de-DE" sz="20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ab </a:t>
            </a:r>
            <a:r>
              <a:rPr 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19:30 – 20:30 Uhr</a:t>
            </a:r>
          </a:p>
          <a:p>
            <a:endParaRPr lang="de-DE" sz="2000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de-DE" sz="20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Virtueller SBS-Stammtisch ab dem 15.10.2026 </a:t>
            </a:r>
            <a:r>
              <a:rPr lang="de-DE" sz="20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 zweiten Dienstag oder Donnerstag des Monats im Wechsel</a:t>
            </a:r>
          </a:p>
          <a:p>
            <a:endParaRPr lang="de-DE" sz="2000" b="0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de-DE" sz="20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SBS-Forum für SBS-Lehrkräfte und Tandempartner*innen – Plattform zum Austausch: </a:t>
            </a:r>
            <a:r>
              <a:rPr lang="de-DE" sz="2000" b="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https://www.arge-sbs.de/kontakt/sbs-forum/</a:t>
            </a:r>
            <a:endParaRPr lang="de-DE" sz="2000" b="0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de-DE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85A5F88-D11E-88F1-32B9-7474082527EA}"/>
              </a:ext>
            </a:extLst>
          </p:cNvPr>
          <p:cNvSpPr txBox="1"/>
          <p:nvPr/>
        </p:nvSpPr>
        <p:spPr>
          <a:xfrm>
            <a:off x="872276" y="510462"/>
            <a:ext cx="4635828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20000"/>
              </a:lnSpc>
              <a:spcAft>
                <a:spcPts val="2400"/>
              </a:spcAft>
              <a:tabLst>
                <a:tab pos="268288" algn="l"/>
              </a:tabLst>
              <a:defRPr/>
            </a:pPr>
            <a:r>
              <a:rPr kumimoji="0" lang="de-DE" altLang="de-DE" sz="2200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SBS 2026/27 - Perspektive</a:t>
            </a:r>
          </a:p>
        </p:txBody>
      </p:sp>
    </p:spTree>
    <p:extLst>
      <p:ext uri="{BB962C8B-B14F-4D97-AF65-F5344CB8AC3E}">
        <p14:creationId xmlns:p14="http://schemas.microsoft.com/office/powerpoint/2010/main" val="373699150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el 3"/>
          <p:cNvSpPr>
            <a:spLocks noGrp="1"/>
          </p:cNvSpPr>
          <p:nvPr>
            <p:ph type="ctrTitle" idx="4294967295"/>
          </p:nvPr>
        </p:nvSpPr>
        <p:spPr bwMode="auto">
          <a:xfrm>
            <a:off x="611188" y="2924175"/>
            <a:ext cx="7772400" cy="223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 altLang="de-DE" sz="4000" b="1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Vielen Dank </a:t>
            </a:r>
            <a:br>
              <a:rPr lang="de-DE" altLang="de-DE" sz="4000" b="1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000" b="1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</a:t>
            </a:r>
            <a:br>
              <a:rPr lang="de-DE" altLang="de-DE" sz="4000" b="1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de-DE" altLang="de-DE" sz="4000" b="1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Ihre Aufmerksamkeit</a:t>
            </a:r>
            <a:br>
              <a:rPr lang="de-DE" altLang="de-DE" sz="4000" b="1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altLang="de-DE" sz="4000" b="1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el 3"/>
          <p:cNvSpPr>
            <a:spLocks noGrp="1"/>
          </p:cNvSpPr>
          <p:nvPr>
            <p:ph type="ctrTitle" idx="4294967295"/>
          </p:nvPr>
        </p:nvSpPr>
        <p:spPr bwMode="auto">
          <a:xfrm>
            <a:off x="468313" y="2852738"/>
            <a:ext cx="7704137" cy="158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lnSpc>
                <a:spcPct val="200000"/>
              </a:lnSpc>
              <a:spcAft>
                <a:spcPts val="2400"/>
              </a:spcAft>
            </a:pPr>
            <a:r>
              <a:rPr lang="de-DE" altLang="de-DE" sz="40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…. und nun sehr gerne Ihre Fragen ! </a:t>
            </a:r>
            <a:br>
              <a:rPr lang="de-DE" altLang="de-DE" sz="4000" b="1" dirty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de-DE" altLang="de-DE" sz="4000" b="1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Powerpoint Präsentation vers.1">
  <a:themeElements>
    <a:clrScheme name="Powerpoint Präsentation vers.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owerpoint Präsentation vers.1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owerpoint Präsentation vers.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Präsentation vers.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Präsentation vers.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Präsentation vers.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Präsentation vers.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 Präsentation vers.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Präsentation vers.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Präsentation vers.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Präsentation vers.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Präsentation vers.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Präsentation vers.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owerpoint Präsentation vers.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SBS Präsentation 2016_NEU</Template>
  <TotalTime>0</TotalTime>
  <Words>2144</Words>
  <Application>Microsoft Office PowerPoint</Application>
  <PresentationFormat>Bildschirmpräsentation (4:3)</PresentationFormat>
  <Paragraphs>433</Paragraphs>
  <Slides>46</Slides>
  <Notes>7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2" baseType="lpstr">
      <vt:lpstr>Arial</vt:lpstr>
      <vt:lpstr>Arial Black</vt:lpstr>
      <vt:lpstr>Times</vt:lpstr>
      <vt:lpstr>Times New Roman</vt:lpstr>
      <vt:lpstr>Wingdings</vt:lpstr>
      <vt:lpstr>Powerpoint Präsentation vers.1</vt:lpstr>
      <vt:lpstr> </vt:lpstr>
      <vt:lpstr>PowerPoint-Präsentation</vt:lpstr>
      <vt:lpstr>PowerPoint-Präsentation</vt:lpstr>
      <vt:lpstr>PowerPoint-Präsentation</vt:lpstr>
      <vt:lpstr>PowerPoint-Präsentation</vt:lpstr>
      <vt:lpstr>2. SBS-Fortbildungstage 2026/ 2027</vt:lpstr>
      <vt:lpstr>PowerPoint-Präsentation</vt:lpstr>
      <vt:lpstr>PowerPoint-Präsentation</vt:lpstr>
      <vt:lpstr>2. SBS-Fortbildungstage 2026 / 2027</vt:lpstr>
      <vt:lpstr>2. SBS-Fortbildungstage 2026 / 2027</vt:lpstr>
      <vt:lpstr> 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 </vt:lpstr>
      <vt:lpstr>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 für  Ihre Aufmerksamkeit </vt:lpstr>
      <vt:lpstr>…. und nun sehr gerne Ihre Fragen 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Tanya Soares</dc:creator>
  <cp:lastModifiedBy>Tanya Soares</cp:lastModifiedBy>
  <cp:revision>174</cp:revision>
  <cp:lastPrinted>2017-10-18T07:27:12Z</cp:lastPrinted>
  <dcterms:created xsi:type="dcterms:W3CDTF">2016-11-17T10:26:03Z</dcterms:created>
  <dcterms:modified xsi:type="dcterms:W3CDTF">2026-10-09T08:33:40Z</dcterms:modified>
</cp:coreProperties>
</file>